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02" r:id="rId2"/>
    <p:sldId id="256" r:id="rId3"/>
    <p:sldId id="396" r:id="rId4"/>
    <p:sldId id="403" r:id="rId5"/>
    <p:sldId id="397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中等深淺樣式 1 - 輔色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945C70A-0487-44D0-BD1A-D49B53D11A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E44313D-0984-40F6-9AC2-769BF49B49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FFE11A3-8F0D-4F54-931A-523395D8C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4A72F-5F2E-42D9-9D56-6CDB24025E3D}" type="datetimeFigureOut">
              <a:rPr lang="zh-TW" altLang="en-US" smtClean="0"/>
              <a:t>2022/12/27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2268C7F-0AC2-4072-B018-DACA848BA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E92BFDB-32A0-4B61-8E27-72ADD00E9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D13EE-457F-40ED-88E3-3CE0E87024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7545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817140C-905F-4164-BB8E-42F6F44D9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DA0988E8-4D02-4F3D-8A92-FDE9EB5E77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B4540DA-5EE8-4786-9CA4-C0365E670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4A72F-5F2E-42D9-9D56-6CDB24025E3D}" type="datetimeFigureOut">
              <a:rPr lang="zh-TW" altLang="en-US" smtClean="0"/>
              <a:t>2022/12/27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9BF8FB7-6BC0-48B9-B28E-4A19BBD16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3D0A4C9-4B3F-4132-AE2C-CA0CCC996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D13EE-457F-40ED-88E3-3CE0E87024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0519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C0B9E111-5CEE-4D5D-BEEA-F0FE282FD2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BBEAB06-9E84-47A1-8488-495BD7EF9D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DA9276E-FCA8-4537-BB1B-F0DB12CB3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4A72F-5F2E-42D9-9D56-6CDB24025E3D}" type="datetimeFigureOut">
              <a:rPr lang="zh-TW" altLang="en-US" smtClean="0"/>
              <a:t>2022/12/27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8D15DA3-0240-4795-AC8E-B7CB53DD9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36B28FD-E34A-458D-A28C-1D9D4B417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D13EE-457F-40ED-88E3-3CE0E87024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6415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5187EBE-A060-4FB9-A3CD-325185D92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3BAD4A5-71AC-425D-8CDB-590CFD5FEC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68C0A60-35ED-4357-A5D4-A9D90343B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4A72F-5F2E-42D9-9D56-6CDB24025E3D}" type="datetimeFigureOut">
              <a:rPr lang="zh-TW" altLang="en-US" smtClean="0"/>
              <a:t>2022/12/27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2005BE6-6082-4B80-B198-6A0830F29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350EC0A-994E-4EF4-8B35-00CB09F61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D13EE-457F-40ED-88E3-3CE0E87024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1099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8D9D3F7-063A-49A6-A292-175FF11155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2AF36AAB-2FAF-4FD1-8EA0-0CB8FC7D51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DC0FE30-1143-4DC2-968C-42E6064EF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4A72F-5F2E-42D9-9D56-6CDB24025E3D}" type="datetimeFigureOut">
              <a:rPr lang="zh-TW" altLang="en-US" smtClean="0"/>
              <a:t>2022/12/27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4E76154-1329-4CCD-83F8-594ED6BF4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7F5C36C-E2A3-4C3A-B5AF-DF90DDD68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D13EE-457F-40ED-88E3-3CE0E87024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3326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6908C3-D15C-4E3F-80FE-B9A8242EF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1525CFC-BEE6-444E-A1E6-C7E22EDA04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A1E095DD-EE12-47DB-B41B-7A8DFD3E48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0E3213C-D6BA-4884-B10C-8D20D24173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4A72F-5F2E-42D9-9D56-6CDB24025E3D}" type="datetimeFigureOut">
              <a:rPr lang="zh-TW" altLang="en-US" smtClean="0"/>
              <a:t>2022/12/27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42FBDA-052F-460C-87F8-E38FBB6683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D99E4467-DB6E-4D17-B4C5-4CBEB9006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D13EE-457F-40ED-88E3-3CE0E87024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8217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335CB53-60DC-4B64-B3F7-B97B8811E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CA2186C-C470-4A27-B632-271BF5396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8EE80DF8-D8DF-40AA-BC79-683DDFE80E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FC7171A4-9FC7-4686-BD1F-F41C1124A5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7FDA7C7A-B671-46A5-9406-B4894F5446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28F9C9BA-D598-451D-ABDB-2669C64FC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4A72F-5F2E-42D9-9D56-6CDB24025E3D}" type="datetimeFigureOut">
              <a:rPr lang="zh-TW" altLang="en-US" smtClean="0"/>
              <a:t>2022/12/27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209BBCE3-8ADA-44D0-B792-3E4826DC9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6121A12B-9362-403C-A845-5E0B571C9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D13EE-457F-40ED-88E3-3CE0E87024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6709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E627172-FFF7-45A5-BBFE-21E508B8A7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CDA02688-B790-4064-A77E-8441DCCDC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4A72F-5F2E-42D9-9D56-6CDB24025E3D}" type="datetimeFigureOut">
              <a:rPr lang="zh-TW" altLang="en-US" smtClean="0"/>
              <a:t>2022/12/27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A9E3AD91-72DD-4257-B087-D983B3CC3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D13116BA-C3EE-4A17-8A68-A3C29B6D8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D13EE-457F-40ED-88E3-3CE0E87024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69310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DCAB28AB-F16B-47A8-8930-51EEABE7A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4A72F-5F2E-42D9-9D56-6CDB24025E3D}" type="datetimeFigureOut">
              <a:rPr lang="zh-TW" altLang="en-US" smtClean="0"/>
              <a:t>2022/12/27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BE229805-14DA-49F7-9BA9-7B9841ECA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355393F-AD87-493D-8D81-4D97FD4D3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D13EE-457F-40ED-88E3-3CE0E87024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4669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CD80B57-F61D-4235-8350-C3AF1A795B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CA2B716-EC49-4ECF-B259-BEA6B9398A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5A1786D7-8171-4336-A57B-29A879AC57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66087990-A596-4058-B80A-3C3B9A25D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4A72F-5F2E-42D9-9D56-6CDB24025E3D}" type="datetimeFigureOut">
              <a:rPr lang="zh-TW" altLang="en-US" smtClean="0"/>
              <a:t>2022/12/27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3CFADEA8-F0CB-4A4B-B4BB-4372E2D69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DE51E151-B3C3-42FC-B0D1-86C78EE67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D13EE-457F-40ED-88E3-3CE0E87024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4312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18E42D0-ECD8-41FD-86B5-6E9F2EE9E8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52AD84BF-2A9D-40ED-87FB-58B1238655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DDFB153-363C-4391-AA2F-9773CE8CA8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12F8A43-7161-4BA1-B568-7E9B93F0C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4A72F-5F2E-42D9-9D56-6CDB24025E3D}" type="datetimeFigureOut">
              <a:rPr lang="zh-TW" altLang="en-US" smtClean="0"/>
              <a:t>2022/12/27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E2CBDB4-9DDF-45D5-92B6-A6B222806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D7683AD8-AF2F-4ECF-8DA5-833DA9F6C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D13EE-457F-40ED-88E3-3CE0E87024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0649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CFB943F2-9FAF-4841-A25D-983682848B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9DB8D6B4-DD4B-47BB-B224-EE01F7C0C2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6B628AA-4862-43B7-9B5B-9C73C7DF50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74A72F-5F2E-42D9-9D56-6CDB24025E3D}" type="datetimeFigureOut">
              <a:rPr lang="zh-TW" altLang="en-US" smtClean="0"/>
              <a:t>2022/12/27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E4027E8-9E22-4366-949F-340C870136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7136997-9EB7-4243-992B-6A0EBCC031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D13EE-457F-40ED-88E3-3CE0E87024D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4539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1C94EAA7-5FE3-4922-AA02-0E590F44D5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5031420"/>
              </p:ext>
            </p:extLst>
          </p:nvPr>
        </p:nvGraphicFramePr>
        <p:xfrm>
          <a:off x="619123" y="2044172"/>
          <a:ext cx="10817133" cy="191035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839957">
                  <a:extLst>
                    <a:ext uri="{9D8B030D-6E8A-4147-A177-3AD203B41FA5}">
                      <a16:colId xmlns:a16="http://schemas.microsoft.com/office/drawing/2014/main" val="1168550613"/>
                    </a:ext>
                  </a:extLst>
                </a:gridCol>
                <a:gridCol w="749063">
                  <a:extLst>
                    <a:ext uri="{9D8B030D-6E8A-4147-A177-3AD203B41FA5}">
                      <a16:colId xmlns:a16="http://schemas.microsoft.com/office/drawing/2014/main" val="3211601047"/>
                    </a:ext>
                  </a:extLst>
                </a:gridCol>
                <a:gridCol w="2899954">
                  <a:extLst>
                    <a:ext uri="{9D8B030D-6E8A-4147-A177-3AD203B41FA5}">
                      <a16:colId xmlns:a16="http://schemas.microsoft.com/office/drawing/2014/main" val="2169687923"/>
                    </a:ext>
                  </a:extLst>
                </a:gridCol>
                <a:gridCol w="4328159">
                  <a:extLst>
                    <a:ext uri="{9D8B030D-6E8A-4147-A177-3AD203B41FA5}">
                      <a16:colId xmlns:a16="http://schemas.microsoft.com/office/drawing/2014/main" val="3527945196"/>
                    </a:ext>
                  </a:extLst>
                </a:gridCol>
              </a:tblGrid>
              <a:tr h="41019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b="1" dirty="0"/>
                        <a:t>OLD-108</a:t>
                      </a:r>
                      <a:r>
                        <a:rPr lang="zh-TW" altLang="en-US" sz="1600" b="1" dirty="0"/>
                        <a:t>級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b="1" dirty="0"/>
                        <a:t>NEW-109</a:t>
                      </a:r>
                      <a:r>
                        <a:rPr lang="zh-TW" altLang="en-US" sz="1600" b="1" dirty="0"/>
                        <a:t>級以後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dirty="0"/>
                        <a:t>重補修替代方案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3590080"/>
                  </a:ext>
                </a:extLst>
              </a:tr>
              <a:tr h="42319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dirty="0"/>
                        <a:t>畢業專題一（學期課</a:t>
                      </a:r>
                      <a:r>
                        <a:rPr lang="en-US" altLang="zh-TW" sz="1600" b="1" dirty="0"/>
                        <a:t>/1</a:t>
                      </a:r>
                      <a:r>
                        <a:rPr lang="zh-TW" altLang="en-US" sz="1600" b="1" dirty="0"/>
                        <a:t>學分）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1" kern="100" dirty="0">
                          <a:effectLst/>
                        </a:rPr>
                        <a:t>通過</a:t>
                      </a:r>
                      <a:endParaRPr lang="zh-TW" alt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dirty="0"/>
                        <a:t>畢業專題（學年課</a:t>
                      </a:r>
                      <a:r>
                        <a:rPr lang="en-US" altLang="zh-TW" sz="1600" b="1" dirty="0"/>
                        <a:t>/1</a:t>
                      </a:r>
                      <a:r>
                        <a:rPr lang="zh-TW" altLang="en-US" sz="1600" b="1" dirty="0"/>
                        <a:t>學分</a:t>
                      </a:r>
                      <a:r>
                        <a:rPr lang="en-US" altLang="zh-TW" sz="1600" b="1" dirty="0"/>
                        <a:t>/</a:t>
                      </a:r>
                      <a:r>
                        <a:rPr lang="zh-TW" altLang="en-US" sz="1600" b="1" dirty="0"/>
                        <a:t>上）</a:t>
                      </a:r>
                      <a:endParaRPr lang="en-US" altLang="zh-TW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dirty="0"/>
                        <a:t>已取得</a:t>
                      </a:r>
                      <a:r>
                        <a:rPr lang="en-US" altLang="zh-TW" sz="1600" b="1" dirty="0"/>
                        <a:t>1</a:t>
                      </a:r>
                      <a:r>
                        <a:rPr lang="zh-TW" altLang="en-US" sz="1600" b="1" dirty="0"/>
                        <a:t>學分</a:t>
                      </a:r>
                      <a:endParaRPr lang="zh-TW" alt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79350597"/>
                  </a:ext>
                </a:extLst>
              </a:tr>
              <a:tr h="2768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dirty="0"/>
                        <a:t>畢業專題二（學期課</a:t>
                      </a:r>
                      <a:r>
                        <a:rPr lang="en-US" altLang="zh-TW" sz="1600" b="1" dirty="0"/>
                        <a:t>/1</a:t>
                      </a:r>
                      <a:r>
                        <a:rPr lang="zh-TW" altLang="en-US" sz="1600" b="1" dirty="0"/>
                        <a:t>學分）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1" kern="100" dirty="0">
                          <a:effectLst/>
                        </a:rPr>
                        <a:t>未過</a:t>
                      </a:r>
                      <a:endParaRPr lang="zh-TW" alt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dirty="0"/>
                        <a:t>畢業專題（學年課</a:t>
                      </a:r>
                      <a:r>
                        <a:rPr lang="en-US" altLang="zh-TW" sz="1600" b="1" dirty="0"/>
                        <a:t>/1</a:t>
                      </a:r>
                      <a:r>
                        <a:rPr lang="zh-TW" altLang="en-US" sz="1600" b="1" dirty="0"/>
                        <a:t>學分</a:t>
                      </a:r>
                      <a:r>
                        <a:rPr lang="en-US" altLang="zh-TW" sz="1600" b="1" dirty="0"/>
                        <a:t>/</a:t>
                      </a:r>
                      <a:r>
                        <a:rPr lang="zh-TW" altLang="en-US" sz="1600" b="1" dirty="0"/>
                        <a:t>下）</a:t>
                      </a:r>
                      <a:endParaRPr lang="en-US" altLang="zh-TW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altLang="en-US" sz="1600" b="1" kern="1200" dirty="0">
                          <a:solidFill>
                            <a:srgbClr val="FF0000"/>
                          </a:solidFill>
                          <a:effectLst/>
                        </a:rPr>
                        <a:t>修讀</a:t>
                      </a:r>
                      <a:r>
                        <a:rPr lang="en-US" altLang="zh-TW" sz="1600" b="1" kern="1200" dirty="0">
                          <a:solidFill>
                            <a:srgbClr val="FF0000"/>
                          </a:solidFill>
                          <a:effectLst/>
                        </a:rPr>
                        <a:t>112</a:t>
                      </a:r>
                      <a:r>
                        <a:rPr lang="zh-TW" altLang="zh-TW" sz="1600" b="1" kern="1200" dirty="0">
                          <a:solidFill>
                            <a:srgbClr val="FF0000"/>
                          </a:solidFill>
                          <a:effectLst/>
                        </a:rPr>
                        <a:t>上畢業專題</a:t>
                      </a:r>
                      <a:r>
                        <a:rPr lang="en-US" altLang="zh-TW" sz="1600" b="1" kern="1200" dirty="0">
                          <a:solidFill>
                            <a:srgbClr val="FF0000"/>
                          </a:solidFill>
                          <a:effectLst/>
                        </a:rPr>
                        <a:t>(</a:t>
                      </a:r>
                      <a:r>
                        <a:rPr lang="zh-TW" altLang="zh-TW" sz="1600" b="1" kern="1200" dirty="0">
                          <a:solidFill>
                            <a:srgbClr val="FF0000"/>
                          </a:solidFill>
                          <a:effectLst/>
                        </a:rPr>
                        <a:t>學年課上學期</a:t>
                      </a:r>
                      <a:r>
                        <a:rPr lang="en-US" altLang="zh-TW" sz="1600" b="1" kern="1200" dirty="0">
                          <a:solidFill>
                            <a:srgbClr val="FF0000"/>
                          </a:solidFill>
                          <a:effectLst/>
                        </a:rPr>
                        <a:t>)1</a:t>
                      </a:r>
                      <a:r>
                        <a:rPr lang="zh-TW" altLang="zh-TW" sz="1600" b="1" kern="1200" dirty="0">
                          <a:solidFill>
                            <a:srgbClr val="FF0000"/>
                          </a:solidFill>
                          <a:effectLst/>
                        </a:rPr>
                        <a:t>學分</a:t>
                      </a:r>
                      <a:endParaRPr lang="zh-TW" altLang="zh-TW" sz="1600" b="1" kern="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051372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dirty="0"/>
                        <a:t>畢業專題三（學期課</a:t>
                      </a:r>
                      <a:r>
                        <a:rPr lang="en-US" altLang="zh-TW" sz="1600" b="1" dirty="0"/>
                        <a:t>/1</a:t>
                      </a:r>
                      <a:r>
                        <a:rPr lang="zh-TW" altLang="en-US" sz="1600" b="1" dirty="0"/>
                        <a:t>學分）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TW" sz="1600" b="1" dirty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zh-TW" alt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dirty="0">
                          <a:solidFill>
                            <a:schemeClr val="tx1"/>
                          </a:solidFill>
                        </a:rPr>
                        <a:t>停開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1" kern="1200" dirty="0">
                          <a:solidFill>
                            <a:srgbClr val="FF0000"/>
                          </a:solidFill>
                          <a:effectLst/>
                        </a:rPr>
                        <a:t>修讀系內專業選修</a:t>
                      </a:r>
                      <a:r>
                        <a:rPr lang="en-US" altLang="zh-TW" sz="1600" b="1" kern="1200" dirty="0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r>
                        <a:rPr lang="zh-TW" altLang="zh-TW" sz="1600" b="1" kern="1200" dirty="0">
                          <a:solidFill>
                            <a:srgbClr val="FF0000"/>
                          </a:solidFill>
                          <a:effectLst/>
                        </a:rPr>
                        <a:t>學分替代</a:t>
                      </a:r>
                      <a:r>
                        <a:rPr lang="zh-TW" altLang="en-US" sz="1600" b="1" kern="1200" dirty="0">
                          <a:solidFill>
                            <a:srgbClr val="FF0000"/>
                          </a:solidFill>
                          <a:effectLst/>
                        </a:rPr>
                        <a:t>（不限修讀學期）</a:t>
                      </a:r>
                      <a:endParaRPr lang="zh-TW" altLang="zh-TW" sz="16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84457424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b="1" dirty="0"/>
                        <a:t>3</a:t>
                      </a:r>
                      <a:r>
                        <a:rPr lang="zh-TW" altLang="en-US" sz="1600" b="1" dirty="0"/>
                        <a:t>學分</a:t>
                      </a:r>
                      <a:endParaRPr lang="zh-TW" alt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b="1" dirty="0"/>
                        <a:t>2</a:t>
                      </a:r>
                      <a:r>
                        <a:rPr lang="zh-TW" altLang="en-US" sz="1600" b="1" dirty="0"/>
                        <a:t>學分</a:t>
                      </a:r>
                      <a:endParaRPr lang="zh-TW" alt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b="1" dirty="0"/>
                        <a:t>3</a:t>
                      </a:r>
                      <a:r>
                        <a:rPr lang="zh-TW" altLang="en-US" sz="1600" b="1" dirty="0"/>
                        <a:t>學分</a:t>
                      </a:r>
                      <a:endParaRPr lang="zh-TW" alt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4247479"/>
                  </a:ext>
                </a:extLst>
              </a:tr>
            </a:tbl>
          </a:graphicData>
        </a:graphic>
      </p:graphicFrame>
      <p:sp>
        <p:nvSpPr>
          <p:cNvPr id="2" name="矩形 1">
            <a:extLst>
              <a:ext uri="{FF2B5EF4-FFF2-40B4-BE49-F238E27FC236}">
                <a16:creationId xmlns:a16="http://schemas.microsoft.com/office/drawing/2014/main" id="{33FFBBB0-EEED-42FE-A6FB-071DEC24DA97}"/>
              </a:ext>
            </a:extLst>
          </p:cNvPr>
          <p:cNvSpPr/>
          <p:nvPr/>
        </p:nvSpPr>
        <p:spPr>
          <a:xfrm>
            <a:off x="565783" y="1173607"/>
            <a:ext cx="269122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zh-TW" altLang="en-US" sz="4400" b="1" dirty="0"/>
              <a:t>案例一</a:t>
            </a:r>
          </a:p>
        </p:txBody>
      </p:sp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85FE4B5D-ABBA-4344-B674-ADD14F9535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0368840"/>
              </p:ext>
            </p:extLst>
          </p:nvPr>
        </p:nvGraphicFramePr>
        <p:xfrm>
          <a:off x="582111" y="4829232"/>
          <a:ext cx="10817132" cy="18709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9957">
                  <a:extLst>
                    <a:ext uri="{9D8B030D-6E8A-4147-A177-3AD203B41FA5}">
                      <a16:colId xmlns:a16="http://schemas.microsoft.com/office/drawing/2014/main" val="1168550613"/>
                    </a:ext>
                  </a:extLst>
                </a:gridCol>
                <a:gridCol w="874839">
                  <a:extLst>
                    <a:ext uri="{9D8B030D-6E8A-4147-A177-3AD203B41FA5}">
                      <a16:colId xmlns:a16="http://schemas.microsoft.com/office/drawing/2014/main" val="3211601047"/>
                    </a:ext>
                  </a:extLst>
                </a:gridCol>
                <a:gridCol w="2848010">
                  <a:extLst>
                    <a:ext uri="{9D8B030D-6E8A-4147-A177-3AD203B41FA5}">
                      <a16:colId xmlns:a16="http://schemas.microsoft.com/office/drawing/2014/main" val="2169687923"/>
                    </a:ext>
                  </a:extLst>
                </a:gridCol>
                <a:gridCol w="4254326">
                  <a:extLst>
                    <a:ext uri="{9D8B030D-6E8A-4147-A177-3AD203B41FA5}">
                      <a16:colId xmlns:a16="http://schemas.microsoft.com/office/drawing/2014/main" val="3527945196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b="1" dirty="0"/>
                        <a:t>OLD-108</a:t>
                      </a:r>
                      <a:r>
                        <a:rPr lang="zh-TW" altLang="en-US" sz="1600" b="1" dirty="0"/>
                        <a:t>級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b="1" dirty="0"/>
                        <a:t>NEW-109</a:t>
                      </a:r>
                      <a:r>
                        <a:rPr lang="zh-TW" altLang="en-US" sz="1600" b="1" dirty="0"/>
                        <a:t>級以後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dirty="0"/>
                        <a:t>重補修替代方案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3590080"/>
                  </a:ext>
                </a:extLst>
              </a:tr>
              <a:tr h="42319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dirty="0"/>
                        <a:t>畢業專題一（學期課</a:t>
                      </a:r>
                      <a:r>
                        <a:rPr lang="en-US" altLang="zh-TW" sz="1600" b="1" dirty="0"/>
                        <a:t>/1</a:t>
                      </a:r>
                      <a:r>
                        <a:rPr lang="zh-TW" altLang="en-US" sz="1600" b="1" dirty="0"/>
                        <a:t>學分）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1" kern="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未過</a:t>
                      </a:r>
                      <a:endParaRPr lang="zh-TW" altLang="en-US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dirty="0">
                          <a:solidFill>
                            <a:schemeClr val="tx1"/>
                          </a:solidFill>
                        </a:rPr>
                        <a:t>畢業專題（學年課</a:t>
                      </a:r>
                      <a:r>
                        <a:rPr lang="en-US" altLang="zh-TW" sz="1600" b="1" dirty="0">
                          <a:solidFill>
                            <a:schemeClr val="tx1"/>
                          </a:solidFill>
                        </a:rPr>
                        <a:t>/1</a:t>
                      </a:r>
                      <a:r>
                        <a:rPr lang="zh-TW" altLang="en-US" sz="1600" b="1" dirty="0">
                          <a:solidFill>
                            <a:schemeClr val="tx1"/>
                          </a:solidFill>
                        </a:rPr>
                        <a:t>學分</a:t>
                      </a:r>
                      <a:r>
                        <a:rPr lang="en-US" altLang="zh-TW" sz="1600" b="1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zh-TW" altLang="en-US" sz="1600" b="1" dirty="0">
                          <a:solidFill>
                            <a:schemeClr val="tx1"/>
                          </a:solidFill>
                        </a:rPr>
                        <a:t>上）</a:t>
                      </a:r>
                      <a:endParaRPr lang="en-US" altLang="zh-TW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altLang="en-US" sz="16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修讀</a:t>
                      </a:r>
                      <a:r>
                        <a:rPr lang="en-US" altLang="zh-TW" sz="16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112</a:t>
                      </a:r>
                      <a:r>
                        <a:rPr lang="zh-TW" altLang="zh-TW" sz="16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上畢業專題</a:t>
                      </a:r>
                      <a:r>
                        <a:rPr lang="en-US" altLang="zh-TW" sz="16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zh-TW" altLang="zh-TW" sz="16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學年課上學期</a:t>
                      </a:r>
                      <a:r>
                        <a:rPr lang="en-US" altLang="zh-TW" sz="16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)1</a:t>
                      </a:r>
                      <a:r>
                        <a:rPr lang="zh-TW" altLang="zh-TW" sz="16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學分</a:t>
                      </a:r>
                      <a:endParaRPr lang="zh-TW" altLang="zh-TW" sz="1600" b="1" kern="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79350597"/>
                  </a:ext>
                </a:extLst>
              </a:tr>
              <a:tr h="2768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dirty="0"/>
                        <a:t>畢業專題二（學期課</a:t>
                      </a:r>
                      <a:r>
                        <a:rPr lang="en-US" altLang="zh-TW" sz="1600" b="1" dirty="0"/>
                        <a:t>/1</a:t>
                      </a:r>
                      <a:r>
                        <a:rPr lang="zh-TW" altLang="en-US" sz="1600" b="1" dirty="0"/>
                        <a:t>學分）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1" kern="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未過</a:t>
                      </a:r>
                      <a:endParaRPr lang="zh-TW" altLang="en-US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dirty="0">
                          <a:solidFill>
                            <a:schemeClr val="tx1"/>
                          </a:solidFill>
                        </a:rPr>
                        <a:t>畢業專題（學年課</a:t>
                      </a:r>
                      <a:r>
                        <a:rPr lang="en-US" altLang="zh-TW" sz="1600" b="1" dirty="0">
                          <a:solidFill>
                            <a:schemeClr val="tx1"/>
                          </a:solidFill>
                        </a:rPr>
                        <a:t>/1</a:t>
                      </a:r>
                      <a:r>
                        <a:rPr lang="zh-TW" altLang="en-US" sz="1600" b="1" dirty="0">
                          <a:solidFill>
                            <a:schemeClr val="tx1"/>
                          </a:solidFill>
                        </a:rPr>
                        <a:t>學分</a:t>
                      </a:r>
                      <a:r>
                        <a:rPr lang="en-US" altLang="zh-TW" sz="1600" b="1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zh-TW" altLang="en-US" sz="1600" b="1" dirty="0">
                          <a:solidFill>
                            <a:schemeClr val="tx1"/>
                          </a:solidFill>
                        </a:rPr>
                        <a:t>下）</a:t>
                      </a:r>
                      <a:endParaRPr lang="en-US" altLang="zh-TW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修讀系內專業選修</a:t>
                      </a:r>
                      <a:r>
                        <a:rPr lang="en-US" altLang="zh-TW" sz="16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zh-TW" altLang="zh-TW" sz="16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學分替代</a:t>
                      </a:r>
                      <a:r>
                        <a:rPr lang="zh-TW" altLang="en-US" sz="16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（不限修讀學期）</a:t>
                      </a:r>
                      <a:endParaRPr lang="zh-TW" altLang="zh-TW" sz="16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051372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dirty="0"/>
                        <a:t>畢業專題三（學期課</a:t>
                      </a:r>
                      <a:r>
                        <a:rPr lang="en-US" altLang="zh-TW" sz="1600" b="1" dirty="0"/>
                        <a:t>/1</a:t>
                      </a:r>
                      <a:r>
                        <a:rPr lang="zh-TW" altLang="en-US" sz="1600" b="1" dirty="0"/>
                        <a:t>學分）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altLang="zh-TW" sz="1600" b="1" dirty="0"/>
                        <a:t>-</a:t>
                      </a:r>
                      <a:endParaRPr lang="zh-TW" altLang="en-US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dirty="0">
                          <a:solidFill>
                            <a:schemeClr val="tx1"/>
                          </a:solidFill>
                        </a:rPr>
                        <a:t>停開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修讀系內專業選修</a:t>
                      </a:r>
                      <a:r>
                        <a:rPr lang="en-US" altLang="zh-TW" sz="16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zh-TW" altLang="zh-TW" sz="16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學分替代</a:t>
                      </a:r>
                      <a:r>
                        <a:rPr lang="zh-TW" altLang="en-US" sz="16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（不限修讀學期）</a:t>
                      </a:r>
                      <a:endParaRPr lang="zh-TW" altLang="zh-TW" sz="16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84457424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b="1" dirty="0"/>
                        <a:t>3</a:t>
                      </a:r>
                      <a:r>
                        <a:rPr lang="zh-TW" altLang="en-US" sz="1600" b="1" dirty="0"/>
                        <a:t>學分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zh-TW" altLang="en-US" sz="1600" b="1" dirty="0">
                          <a:solidFill>
                            <a:schemeClr val="tx1"/>
                          </a:solidFill>
                        </a:rPr>
                        <a:t>學分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zh-TW" altLang="en-US" sz="1600" b="1" dirty="0">
                          <a:solidFill>
                            <a:schemeClr val="tx1"/>
                          </a:solidFill>
                        </a:rPr>
                        <a:t>學分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4247479"/>
                  </a:ext>
                </a:extLst>
              </a:tr>
            </a:tbl>
          </a:graphicData>
        </a:graphic>
      </p:graphicFrame>
      <p:sp>
        <p:nvSpPr>
          <p:cNvPr id="8" name="矩形 7">
            <a:extLst>
              <a:ext uri="{FF2B5EF4-FFF2-40B4-BE49-F238E27FC236}">
                <a16:creationId xmlns:a16="http://schemas.microsoft.com/office/drawing/2014/main" id="{3260D036-50A6-4A51-AD55-46C245B04631}"/>
              </a:ext>
            </a:extLst>
          </p:cNvPr>
          <p:cNvSpPr/>
          <p:nvPr/>
        </p:nvSpPr>
        <p:spPr>
          <a:xfrm>
            <a:off x="488495" y="4055646"/>
            <a:ext cx="187743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zh-TW" altLang="en-US" sz="4400" b="1" dirty="0"/>
              <a:t>案例二</a:t>
            </a: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693E4A1F-CF1D-4F0F-ADD3-34BB6FAC36EE}"/>
              </a:ext>
            </a:extLst>
          </p:cNvPr>
          <p:cNvSpPr/>
          <p:nvPr/>
        </p:nvSpPr>
        <p:spPr>
          <a:xfrm>
            <a:off x="565783" y="255301"/>
            <a:ext cx="1097307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zh-TW" altLang="zh-TW" sz="2800" b="1" kern="100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因應</a:t>
            </a:r>
            <a:r>
              <a:rPr lang="en-US" altLang="zh-TW" sz="2800" b="1" kern="100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109</a:t>
            </a:r>
            <a:r>
              <a:rPr lang="zh-TW" altLang="zh-TW" sz="2800" b="1" kern="100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級學生</a:t>
            </a:r>
            <a:r>
              <a:rPr lang="zh-TW" altLang="en-US" sz="2800" b="1" kern="100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「</a:t>
            </a:r>
            <a:r>
              <a:rPr lang="zh-TW" altLang="zh-TW" sz="2800" b="1" kern="100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畢業專題</a:t>
            </a:r>
            <a:r>
              <a:rPr lang="zh-TW" altLang="en-US" sz="2800" b="1" kern="100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」</a:t>
            </a:r>
            <a:r>
              <a:rPr lang="zh-TW" altLang="zh-TW" sz="2800" b="1" kern="100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必修課程異動</a:t>
            </a:r>
            <a:r>
              <a:rPr lang="en-US" altLang="zh-TW" sz="2800" b="1" kern="100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,108</a:t>
            </a:r>
            <a:r>
              <a:rPr lang="zh-TW" altLang="zh-TW" sz="2800" b="1" kern="100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級重補修輔導方案規劃如下</a:t>
            </a:r>
            <a:r>
              <a:rPr lang="en-US" altLang="zh-TW" sz="2800" b="1" kern="100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zh-TW" altLang="zh-TW" sz="28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8305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7FDAFEEA-B8D0-4705-A2A8-7927D4C3B5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4171855"/>
              </p:ext>
            </p:extLst>
          </p:nvPr>
        </p:nvGraphicFramePr>
        <p:xfrm>
          <a:off x="320616" y="1773404"/>
          <a:ext cx="11550768" cy="427034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55933">
                  <a:extLst>
                    <a:ext uri="{9D8B030D-6E8A-4147-A177-3AD203B41FA5}">
                      <a16:colId xmlns:a16="http://schemas.microsoft.com/office/drawing/2014/main" val="32458390"/>
                    </a:ext>
                  </a:extLst>
                </a:gridCol>
                <a:gridCol w="1992932">
                  <a:extLst>
                    <a:ext uri="{9D8B030D-6E8A-4147-A177-3AD203B41FA5}">
                      <a16:colId xmlns:a16="http://schemas.microsoft.com/office/drawing/2014/main" val="3382157214"/>
                    </a:ext>
                  </a:extLst>
                </a:gridCol>
                <a:gridCol w="2010996">
                  <a:extLst>
                    <a:ext uri="{9D8B030D-6E8A-4147-A177-3AD203B41FA5}">
                      <a16:colId xmlns:a16="http://schemas.microsoft.com/office/drawing/2014/main" val="1005046595"/>
                    </a:ext>
                  </a:extLst>
                </a:gridCol>
                <a:gridCol w="1788723">
                  <a:extLst>
                    <a:ext uri="{9D8B030D-6E8A-4147-A177-3AD203B41FA5}">
                      <a16:colId xmlns:a16="http://schemas.microsoft.com/office/drawing/2014/main" val="3608929245"/>
                    </a:ext>
                  </a:extLst>
                </a:gridCol>
                <a:gridCol w="2508870">
                  <a:extLst>
                    <a:ext uri="{9D8B030D-6E8A-4147-A177-3AD203B41FA5}">
                      <a16:colId xmlns:a16="http://schemas.microsoft.com/office/drawing/2014/main" val="3352084327"/>
                    </a:ext>
                  </a:extLst>
                </a:gridCol>
                <a:gridCol w="1793314">
                  <a:extLst>
                    <a:ext uri="{9D8B030D-6E8A-4147-A177-3AD203B41FA5}">
                      <a16:colId xmlns:a16="http://schemas.microsoft.com/office/drawing/2014/main" val="1975631503"/>
                    </a:ext>
                  </a:extLst>
                </a:gridCol>
              </a:tblGrid>
              <a:tr h="416618">
                <a:tc>
                  <a:txBody>
                    <a:bodyPr/>
                    <a:lstStyle/>
                    <a:p>
                      <a:endParaRPr lang="zh-TW" altLang="en-US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1" dirty="0"/>
                        <a:t>110</a:t>
                      </a:r>
                      <a:r>
                        <a:rPr lang="zh-TW" altLang="en-US" sz="1800" b="1" dirty="0"/>
                        <a:t>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1" dirty="0"/>
                        <a:t>111</a:t>
                      </a:r>
                      <a:r>
                        <a:rPr lang="zh-TW" altLang="en-US" sz="1800" b="1" dirty="0"/>
                        <a:t>上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1" dirty="0"/>
                        <a:t>111</a:t>
                      </a:r>
                      <a:r>
                        <a:rPr lang="zh-TW" altLang="en-US" sz="1800" b="1" dirty="0"/>
                        <a:t>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b="1" dirty="0"/>
                        <a:t>112</a:t>
                      </a:r>
                      <a:r>
                        <a:rPr lang="zh-TW" altLang="en-US" sz="1800" b="1" dirty="0"/>
                        <a:t>上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b="1" dirty="0"/>
                        <a:t>112</a:t>
                      </a:r>
                      <a:r>
                        <a:rPr lang="zh-TW" altLang="en-US" b="1" dirty="0"/>
                        <a:t>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3463672"/>
                  </a:ext>
                </a:extLst>
              </a:tr>
              <a:tr h="7290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1" dirty="0"/>
                        <a:t>OLD-108</a:t>
                      </a:r>
                      <a:r>
                        <a:rPr lang="zh-TW" altLang="en-US" sz="1800" b="1" dirty="0"/>
                        <a:t>級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800" b="1" kern="1200" dirty="0">
                          <a:effectLst/>
                        </a:rPr>
                        <a:t>畢業專題一</a:t>
                      </a:r>
                      <a:endParaRPr lang="en-US" altLang="zh-TW" sz="1800" b="1" kern="1200" dirty="0">
                        <a:effectLst/>
                      </a:endParaRPr>
                    </a:p>
                    <a:p>
                      <a:pPr algn="ctr"/>
                      <a:r>
                        <a:rPr lang="zh-TW" altLang="en-US" sz="1800" b="1" dirty="0"/>
                        <a:t>（學期課</a:t>
                      </a:r>
                      <a:r>
                        <a:rPr lang="en-US" altLang="zh-TW" sz="1800" b="1" dirty="0"/>
                        <a:t>/1</a:t>
                      </a:r>
                      <a:r>
                        <a:rPr lang="zh-TW" altLang="en-US" sz="1800" b="1" dirty="0"/>
                        <a:t>學分）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b="1" kern="1200" dirty="0">
                          <a:effectLst/>
                        </a:rPr>
                        <a:t>畢業專題</a:t>
                      </a:r>
                      <a:r>
                        <a:rPr lang="zh-TW" altLang="en-US" sz="1800" b="1" dirty="0"/>
                        <a:t>二</a:t>
                      </a:r>
                      <a:endParaRPr lang="en-US" altLang="zh-TW" sz="1800" b="1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dirty="0"/>
                        <a:t>（學期課</a:t>
                      </a:r>
                      <a:r>
                        <a:rPr lang="en-US" altLang="zh-TW" sz="1800" b="1" dirty="0"/>
                        <a:t>/1</a:t>
                      </a:r>
                      <a:r>
                        <a:rPr lang="zh-TW" altLang="en-US" sz="1800" b="1" dirty="0"/>
                        <a:t>學分）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800" b="1" kern="1200" dirty="0">
                          <a:effectLst/>
                        </a:rPr>
                        <a:t>畢業專題</a:t>
                      </a:r>
                      <a:r>
                        <a:rPr lang="zh-TW" altLang="en-US" sz="1800" b="1" dirty="0"/>
                        <a:t>三</a:t>
                      </a:r>
                      <a:endParaRPr lang="en-US" altLang="zh-TW" sz="1800" b="1" dirty="0"/>
                    </a:p>
                    <a:p>
                      <a:pPr algn="ctr"/>
                      <a:r>
                        <a:rPr lang="zh-TW" altLang="en-US" sz="1800" b="1" dirty="0"/>
                        <a:t>（學期課</a:t>
                      </a:r>
                      <a:r>
                        <a:rPr lang="en-US" altLang="zh-TW" sz="1800" b="1" dirty="0"/>
                        <a:t>/1</a:t>
                      </a:r>
                      <a:r>
                        <a:rPr lang="zh-TW" altLang="en-US" sz="1800" b="1" dirty="0"/>
                        <a:t>學分）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zh-TW" altLang="en-US" sz="1800" b="1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zh-TW" altLang="en-US" sz="18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3429181"/>
                  </a:ext>
                </a:extLst>
              </a:tr>
              <a:tr h="729084">
                <a:tc>
                  <a:txBody>
                    <a:bodyPr/>
                    <a:lstStyle/>
                    <a:p>
                      <a:r>
                        <a:rPr lang="zh-TW" altLang="en-US" sz="1800" b="1" dirty="0"/>
                        <a:t>維持原開課時程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800" b="1" kern="1200" dirty="0">
                          <a:effectLst/>
                        </a:rPr>
                        <a:t>畢業專題一</a:t>
                      </a:r>
                      <a:endParaRPr lang="en-US" altLang="zh-TW" sz="1800" b="1" kern="1200" dirty="0">
                        <a:effectLst/>
                      </a:endParaRPr>
                    </a:p>
                    <a:p>
                      <a:pPr algn="ctr"/>
                      <a:r>
                        <a:rPr lang="zh-TW" altLang="en-US" sz="1800" b="1" dirty="0"/>
                        <a:t>（學期課</a:t>
                      </a:r>
                      <a:r>
                        <a:rPr lang="en-US" altLang="zh-TW" sz="1800" b="1" dirty="0"/>
                        <a:t>/1</a:t>
                      </a:r>
                      <a:r>
                        <a:rPr lang="zh-TW" altLang="en-US" sz="1800" b="1" dirty="0"/>
                        <a:t>學分）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b="1" kern="1200" dirty="0">
                          <a:effectLst/>
                        </a:rPr>
                        <a:t>畢業專題</a:t>
                      </a:r>
                      <a:r>
                        <a:rPr lang="zh-TW" altLang="en-US" sz="1800" b="1" dirty="0"/>
                        <a:t>二</a:t>
                      </a:r>
                      <a:endParaRPr lang="en-US" altLang="zh-TW" sz="1800" b="1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dirty="0"/>
                        <a:t>（學期課</a:t>
                      </a:r>
                      <a:r>
                        <a:rPr lang="en-US" altLang="zh-TW" sz="1800" b="1" dirty="0"/>
                        <a:t>/1</a:t>
                      </a:r>
                      <a:r>
                        <a:rPr lang="zh-TW" altLang="en-US" sz="1800" b="1" dirty="0"/>
                        <a:t>學分）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800" b="1" kern="1200" dirty="0">
                          <a:effectLst/>
                        </a:rPr>
                        <a:t>畢業專題</a:t>
                      </a:r>
                      <a:r>
                        <a:rPr lang="zh-TW" altLang="en-US" sz="1800" b="1" dirty="0"/>
                        <a:t>三</a:t>
                      </a:r>
                      <a:endParaRPr lang="en-US" altLang="zh-TW" sz="1800" b="1" dirty="0"/>
                    </a:p>
                    <a:p>
                      <a:pPr algn="ctr"/>
                      <a:r>
                        <a:rPr lang="zh-TW" altLang="en-US" sz="1800" b="1" dirty="0"/>
                        <a:t>（學期課</a:t>
                      </a:r>
                      <a:r>
                        <a:rPr lang="en-US" altLang="zh-TW" sz="1800" b="1" dirty="0"/>
                        <a:t>/1</a:t>
                      </a:r>
                      <a:r>
                        <a:rPr lang="zh-TW" altLang="en-US" sz="1800" b="1" dirty="0"/>
                        <a:t>學分）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0209863"/>
                  </a:ext>
                </a:extLst>
              </a:tr>
              <a:tr h="7290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1" dirty="0"/>
                        <a:t>NEW-109</a:t>
                      </a:r>
                      <a:r>
                        <a:rPr lang="zh-TW" altLang="en-US" sz="1800" b="1" dirty="0"/>
                        <a:t>級以後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8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/>
                        <a:t>畢業專題</a:t>
                      </a:r>
                      <a:endParaRPr lang="en-US" altLang="zh-TW" sz="1800" b="1" dirty="0"/>
                    </a:p>
                    <a:p>
                      <a:pPr algn="ctr"/>
                      <a:r>
                        <a:rPr lang="zh-TW" altLang="en-US" sz="1800" b="1" dirty="0"/>
                        <a:t>（學年課</a:t>
                      </a:r>
                      <a:r>
                        <a:rPr lang="en-US" altLang="zh-TW" sz="1800" b="1" dirty="0"/>
                        <a:t>/1</a:t>
                      </a:r>
                      <a:r>
                        <a:rPr lang="zh-TW" altLang="en-US" sz="1800" b="1" dirty="0"/>
                        <a:t>學分）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1" dirty="0"/>
                        <a:t>畢業專題</a:t>
                      </a:r>
                      <a:endParaRPr lang="en-US" altLang="zh-TW" sz="1800" b="1" dirty="0"/>
                    </a:p>
                    <a:p>
                      <a:pPr algn="ctr"/>
                      <a:r>
                        <a:rPr lang="zh-TW" altLang="en-US" sz="1800" b="1" dirty="0"/>
                        <a:t>（學年課</a:t>
                      </a:r>
                      <a:r>
                        <a:rPr lang="en-US" altLang="zh-TW" sz="1800" b="1" dirty="0"/>
                        <a:t>/1</a:t>
                      </a:r>
                      <a:r>
                        <a:rPr lang="zh-TW" altLang="en-US" sz="1800" b="1" dirty="0"/>
                        <a:t>學分）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09185097"/>
                  </a:ext>
                </a:extLst>
              </a:tr>
              <a:tr h="166647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b="1" dirty="0"/>
                        <a:t>重補修替代方案說明</a:t>
                      </a:r>
                    </a:p>
                  </a:txBody>
                  <a:tcPr anchor="ctr"/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因應</a:t>
                      </a:r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109</a:t>
                      </a:r>
                      <a:r>
                        <a:rPr lang="zh-TW" altLang="zh-TW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級學生必修課程異動</a:t>
                      </a:r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系方規劃重補修替代方案重點為：</a:t>
                      </a:r>
                      <a:endParaRPr lang="en-US" altLang="zh-TW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</a:t>
                      </a: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必修力求學生於</a:t>
                      </a:r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112</a:t>
                      </a: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上修讀完畢（若未調整課程，</a:t>
                      </a:r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108</a:t>
                      </a: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級重補修生最快於</a:t>
                      </a:r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112</a:t>
                      </a: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下畢業）。</a:t>
                      </a:r>
                      <a:endParaRPr lang="en-US" altLang="zh-TW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補修替代的</a:t>
                      </a:r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～</a:t>
                      </a:r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學分系</a:t>
                      </a:r>
                      <a:r>
                        <a:rPr lang="zh-TW" altLang="zh-TW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內專業選修</a:t>
                      </a: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不限修讀學期，修課彈性大，最快可於</a:t>
                      </a:r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112</a:t>
                      </a:r>
                      <a:r>
                        <a:rPr lang="zh-TW" alt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上畢業。</a:t>
                      </a:r>
                      <a:endParaRPr lang="en-US" altLang="zh-TW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</a:t>
                      </a:r>
                      <a:r>
                        <a:rPr lang="zh-TW" altLang="zh-TW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倘</a:t>
                      </a:r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108</a:t>
                      </a:r>
                      <a:r>
                        <a:rPr lang="zh-TW" altLang="zh-TW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級重修生有意願修讀</a:t>
                      </a:r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112</a:t>
                      </a:r>
                      <a:r>
                        <a:rPr lang="zh-TW" altLang="zh-TW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下「畢業專題」</a:t>
                      </a:r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zh-TW" altLang="zh-TW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學年課下學期</a:t>
                      </a:r>
                      <a:r>
                        <a:rPr lang="en-US" altLang="zh-TW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zh-TW" altLang="zh-TW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，仍可修讀該課程作為選修課程，但必須繳交半額雜費、學分費以及負擔校外展費用。</a:t>
                      </a:r>
                      <a:endParaRPr lang="zh-TW" altLang="zh-TW" sz="1800" b="1" kern="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8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8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600" b="1" kern="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8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68699305"/>
                  </a:ext>
                </a:extLst>
              </a:tr>
            </a:tbl>
          </a:graphicData>
        </a:graphic>
      </p:graphicFrame>
      <p:sp>
        <p:nvSpPr>
          <p:cNvPr id="12" name="矩形 11">
            <a:extLst>
              <a:ext uri="{FF2B5EF4-FFF2-40B4-BE49-F238E27FC236}">
                <a16:creationId xmlns:a16="http://schemas.microsoft.com/office/drawing/2014/main" id="{A01F6852-57A3-489D-BB00-12ABCBC34394}"/>
              </a:ext>
            </a:extLst>
          </p:cNvPr>
          <p:cNvSpPr/>
          <p:nvPr/>
        </p:nvSpPr>
        <p:spPr>
          <a:xfrm>
            <a:off x="320616" y="307553"/>
            <a:ext cx="109730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altLang="zh-TW" sz="2800" b="1" kern="100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109</a:t>
            </a:r>
            <a:r>
              <a:rPr lang="zh-TW" altLang="zh-TW" sz="2800" b="1" kern="100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級學生</a:t>
            </a:r>
            <a:r>
              <a:rPr lang="zh-TW" altLang="en-US" sz="2800" b="1" kern="100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「</a:t>
            </a:r>
            <a:r>
              <a:rPr lang="zh-TW" altLang="zh-TW" sz="2800" b="1" kern="100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畢業專題</a:t>
            </a:r>
            <a:r>
              <a:rPr lang="zh-TW" altLang="en-US" sz="2800" b="1" kern="100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」</a:t>
            </a:r>
            <a:r>
              <a:rPr lang="zh-TW" altLang="zh-TW" sz="2800" b="1" kern="100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必修課程異動</a:t>
            </a:r>
            <a:endParaRPr lang="zh-TW" altLang="zh-TW" sz="28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82EB9C3E-CD3A-41C9-BF5A-4CB41BE1C97E}"/>
              </a:ext>
            </a:extLst>
          </p:cNvPr>
          <p:cNvSpPr/>
          <p:nvPr/>
        </p:nvSpPr>
        <p:spPr>
          <a:xfrm>
            <a:off x="320616" y="917368"/>
            <a:ext cx="610135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4400" b="1" kern="100" dirty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開課時程差異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1745853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F074826-2BE6-480C-A9A8-08CAFEDC1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524" y="241668"/>
            <a:ext cx="9720262" cy="9747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zh-TW" altLang="en-US" sz="4900" dirty="0"/>
              <a:t>學分認列</a:t>
            </a:r>
            <a:r>
              <a:rPr lang="en-US" altLang="zh-TW" sz="4900" dirty="0"/>
              <a:t>-</a:t>
            </a:r>
            <a:r>
              <a:rPr lang="zh-TW" altLang="zh-TW" sz="4900" dirty="0"/>
              <a:t>織品服裝學系畢業學分說明</a:t>
            </a:r>
            <a:br>
              <a:rPr lang="en-US" altLang="zh-TW" sz="4900" dirty="0"/>
            </a:br>
            <a:r>
              <a:rPr lang="en-US" altLang="zh-TW" sz="2800" dirty="0">
                <a:latin typeface="+mj-ea"/>
              </a:rPr>
              <a:t>108</a:t>
            </a:r>
            <a:r>
              <a:rPr lang="zh-TW" altLang="zh-TW" sz="2800" dirty="0"/>
              <a:t>級入學生適用</a:t>
            </a:r>
            <a:endParaRPr lang="zh-TW" altLang="en-US" sz="2800" dirty="0"/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F1BBD33F-33D2-41CA-82D4-42B2E410177C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263525" y="1277938"/>
          <a:ext cx="11837038" cy="4845972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112429">
                  <a:extLst>
                    <a:ext uri="{9D8B030D-6E8A-4147-A177-3AD203B41FA5}">
                      <a16:colId xmlns:a16="http://schemas.microsoft.com/office/drawing/2014/main" val="2921020004"/>
                    </a:ext>
                  </a:extLst>
                </a:gridCol>
                <a:gridCol w="1631406">
                  <a:extLst>
                    <a:ext uri="{9D8B030D-6E8A-4147-A177-3AD203B41FA5}">
                      <a16:colId xmlns:a16="http://schemas.microsoft.com/office/drawing/2014/main" val="749227646"/>
                    </a:ext>
                  </a:extLst>
                </a:gridCol>
                <a:gridCol w="912949">
                  <a:extLst>
                    <a:ext uri="{9D8B030D-6E8A-4147-A177-3AD203B41FA5}">
                      <a16:colId xmlns:a16="http://schemas.microsoft.com/office/drawing/2014/main" val="1657070086"/>
                    </a:ext>
                  </a:extLst>
                </a:gridCol>
                <a:gridCol w="912949">
                  <a:extLst>
                    <a:ext uri="{9D8B030D-6E8A-4147-A177-3AD203B41FA5}">
                      <a16:colId xmlns:a16="http://schemas.microsoft.com/office/drawing/2014/main" val="4044311965"/>
                    </a:ext>
                  </a:extLst>
                </a:gridCol>
                <a:gridCol w="815703">
                  <a:extLst>
                    <a:ext uri="{9D8B030D-6E8A-4147-A177-3AD203B41FA5}">
                      <a16:colId xmlns:a16="http://schemas.microsoft.com/office/drawing/2014/main" val="1182915766"/>
                    </a:ext>
                  </a:extLst>
                </a:gridCol>
                <a:gridCol w="1727200">
                  <a:extLst>
                    <a:ext uri="{9D8B030D-6E8A-4147-A177-3AD203B41FA5}">
                      <a16:colId xmlns:a16="http://schemas.microsoft.com/office/drawing/2014/main" val="1054978477"/>
                    </a:ext>
                  </a:extLst>
                </a:gridCol>
                <a:gridCol w="985520">
                  <a:extLst>
                    <a:ext uri="{9D8B030D-6E8A-4147-A177-3AD203B41FA5}">
                      <a16:colId xmlns:a16="http://schemas.microsoft.com/office/drawing/2014/main" val="439809003"/>
                    </a:ext>
                  </a:extLst>
                </a:gridCol>
                <a:gridCol w="895531">
                  <a:extLst>
                    <a:ext uri="{9D8B030D-6E8A-4147-A177-3AD203B41FA5}">
                      <a16:colId xmlns:a16="http://schemas.microsoft.com/office/drawing/2014/main" val="1532727891"/>
                    </a:ext>
                  </a:extLst>
                </a:gridCol>
                <a:gridCol w="1065493">
                  <a:extLst>
                    <a:ext uri="{9D8B030D-6E8A-4147-A177-3AD203B41FA5}">
                      <a16:colId xmlns:a16="http://schemas.microsoft.com/office/drawing/2014/main" val="3320857601"/>
                    </a:ext>
                  </a:extLst>
                </a:gridCol>
                <a:gridCol w="966425">
                  <a:extLst>
                    <a:ext uri="{9D8B030D-6E8A-4147-A177-3AD203B41FA5}">
                      <a16:colId xmlns:a16="http://schemas.microsoft.com/office/drawing/2014/main" val="627569828"/>
                    </a:ext>
                  </a:extLst>
                </a:gridCol>
                <a:gridCol w="811433">
                  <a:extLst>
                    <a:ext uri="{9D8B030D-6E8A-4147-A177-3AD203B41FA5}">
                      <a16:colId xmlns:a16="http://schemas.microsoft.com/office/drawing/2014/main" val="3958698672"/>
                    </a:ext>
                  </a:extLst>
                </a:gridCol>
              </a:tblGrid>
              <a:tr h="761993">
                <a:tc gridSpan="11">
                  <a:txBody>
                    <a:bodyPr/>
                    <a:lstStyle/>
                    <a:p>
                      <a:pPr algn="ctr"/>
                      <a:r>
                        <a:rPr lang="zh-TW" altLang="en-US" sz="4400" dirty="0">
                          <a:solidFill>
                            <a:schemeClr val="bg1"/>
                          </a:solidFill>
                        </a:rPr>
                        <a:t>畢業</a:t>
                      </a:r>
                      <a:r>
                        <a:rPr lang="en-US" altLang="zh-TW" sz="4400" dirty="0">
                          <a:solidFill>
                            <a:schemeClr val="bg1"/>
                          </a:solidFill>
                        </a:rPr>
                        <a:t>128</a:t>
                      </a:r>
                      <a:r>
                        <a:rPr lang="zh-TW" altLang="en-US" sz="4400" dirty="0">
                          <a:solidFill>
                            <a:schemeClr val="bg1"/>
                          </a:solidFill>
                        </a:rPr>
                        <a:t>學分</a:t>
                      </a:r>
                      <a:r>
                        <a:rPr lang="en-US" altLang="zh-TW" sz="4400" dirty="0">
                          <a:solidFill>
                            <a:schemeClr val="bg1"/>
                          </a:solidFill>
                        </a:rPr>
                        <a:t>(12</a:t>
                      </a:r>
                      <a:r>
                        <a:rPr lang="zh-TW" altLang="en-US" sz="4400" dirty="0">
                          <a:solidFill>
                            <a:schemeClr val="bg1"/>
                          </a:solidFill>
                        </a:rPr>
                        <a:t>學期以內</a:t>
                      </a:r>
                      <a:r>
                        <a:rPr lang="en-US" altLang="zh-TW" sz="4400" dirty="0">
                          <a:solidFill>
                            <a:schemeClr val="bg1"/>
                          </a:solidFill>
                        </a:rPr>
                        <a:t>)</a:t>
                      </a:r>
                      <a:endParaRPr lang="zh-TW" altLang="en-US" sz="4400" dirty="0">
                        <a:solidFill>
                          <a:schemeClr val="bg1"/>
                        </a:solidFill>
                      </a:endParaRPr>
                    </a:p>
                  </a:txBody>
                  <a:tcPr marL="91448" marR="91448" marT="45719" marB="45719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4309220"/>
                  </a:ext>
                </a:extLst>
              </a:tr>
              <a:tr h="701033">
                <a:tc gridSpan="4">
                  <a:txBody>
                    <a:bodyPr/>
                    <a:lstStyle/>
                    <a:p>
                      <a:pPr algn="ctr"/>
                      <a:r>
                        <a:rPr lang="zh-TW" altLang="en-US" sz="4000" dirty="0">
                          <a:solidFill>
                            <a:schemeClr val="tx1"/>
                          </a:solidFill>
                        </a:rPr>
                        <a:t>校</a:t>
                      </a:r>
                    </a:p>
                  </a:txBody>
                  <a:tcPr marL="91448" marR="91448" marT="45719" marB="45719" anchor="ctr">
                    <a:lnL w="12700" cmpd="sng">
                      <a:noFill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99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zh-TW" altLang="en-US" sz="4000" dirty="0">
                          <a:solidFill>
                            <a:schemeClr val="tx1"/>
                          </a:solidFill>
                        </a:rPr>
                        <a:t>系</a:t>
                      </a:r>
                    </a:p>
                  </a:txBody>
                  <a:tcPr marL="91448" marR="91448" marT="45719" marB="457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altLang="zh-TW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8450458"/>
                  </a:ext>
                </a:extLst>
              </a:tr>
              <a:tr h="898989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solidFill>
                            <a:schemeClr val="tx1"/>
                          </a:solidFill>
                        </a:rPr>
                        <a:t>全人教育課程</a:t>
                      </a:r>
                    </a:p>
                  </a:txBody>
                  <a:tcPr marL="91448" marR="91448" marT="45719" marB="45719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solidFill>
                            <a:schemeClr val="tx1"/>
                          </a:solidFill>
                        </a:rPr>
                        <a:t>外系選修</a:t>
                      </a:r>
                      <a:br>
                        <a:rPr lang="en-US" altLang="zh-TW" sz="2000" dirty="0">
                          <a:solidFill>
                            <a:schemeClr val="tx1"/>
                          </a:solidFill>
                        </a:rPr>
                      </a:br>
                      <a:r>
                        <a:rPr lang="zh-TW" altLang="en-US" sz="2000" dirty="0">
                          <a:solidFill>
                            <a:schemeClr val="tx1"/>
                          </a:solidFill>
                        </a:rPr>
                        <a:t>（含進修部</a:t>
                      </a:r>
                      <a:r>
                        <a:rPr lang="en-US" altLang="zh-TW" sz="2000" dirty="0">
                          <a:solidFill>
                            <a:schemeClr val="tx1"/>
                          </a:solidFill>
                        </a:rPr>
                        <a:t>+</a:t>
                      </a:r>
                      <a:r>
                        <a:rPr lang="zh-TW" altLang="en-US" sz="2000" dirty="0">
                          <a:solidFill>
                            <a:schemeClr val="tx1"/>
                          </a:solidFill>
                        </a:rPr>
                        <a:t>校級交換學生）</a:t>
                      </a:r>
                      <a:endParaRPr lang="en-US" altLang="zh-TW" sz="2000" baseline="30000" dirty="0">
                        <a:solidFill>
                          <a:schemeClr val="tx1"/>
                        </a:solidFill>
                      </a:endParaRPr>
                    </a:p>
                  </a:txBody>
                  <a:tcPr marL="91448" marR="91448" marT="45719" marB="45719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7EE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solidFill>
                            <a:schemeClr val="tx1"/>
                          </a:solidFill>
                        </a:rPr>
                        <a:t>全民國防教育軍事訓練</a:t>
                      </a:r>
                    </a:p>
                  </a:txBody>
                  <a:tcPr marL="91448" marR="91448" marT="45719" marB="457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DBDB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solidFill>
                            <a:srgbClr val="FF0000"/>
                          </a:solidFill>
                        </a:rPr>
                        <a:t>體育</a:t>
                      </a:r>
                    </a:p>
                  </a:txBody>
                  <a:tcPr marL="91448" marR="91448" marT="45719" marB="457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BDBDB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solidFill>
                            <a:schemeClr val="tx1"/>
                          </a:solidFill>
                        </a:rPr>
                        <a:t>系訂必修</a:t>
                      </a:r>
                    </a:p>
                  </a:txBody>
                  <a:tcPr marL="91448" marR="91448" marT="45719" marB="457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solidFill>
                            <a:schemeClr val="tx1"/>
                          </a:solidFill>
                        </a:rPr>
                        <a:t>組訂必修</a:t>
                      </a:r>
                    </a:p>
                  </a:txBody>
                  <a:tcPr marL="91448" marR="91448" marT="45719" marB="457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99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solidFill>
                            <a:schemeClr val="tx1"/>
                          </a:solidFill>
                        </a:rPr>
                        <a:t>系訂選修</a:t>
                      </a:r>
                      <a:endParaRPr lang="en-US" altLang="zh-TW" sz="2000" dirty="0">
                        <a:solidFill>
                          <a:schemeClr val="tx1"/>
                        </a:solidFill>
                      </a:endParaRPr>
                    </a:p>
                  </a:txBody>
                  <a:tcPr marL="91448" marR="91448" marT="45719" marB="457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99">
                        <a:alpha val="8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zh-TW" sz="2000" dirty="0">
                          <a:solidFill>
                            <a:schemeClr val="tx1"/>
                          </a:solidFill>
                        </a:rPr>
                        <a:t>系訂定英檢畢業門檻</a:t>
                      </a:r>
                      <a:endParaRPr lang="en-US" altLang="zh-TW" sz="2000" dirty="0">
                        <a:solidFill>
                          <a:schemeClr val="tx1"/>
                        </a:solidFill>
                      </a:endParaRPr>
                    </a:p>
                  </a:txBody>
                  <a:tcPr marL="91448" marR="91448" marT="45719" marB="457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7F7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dirty="0">
                          <a:solidFill>
                            <a:schemeClr val="tx1"/>
                          </a:solidFill>
                        </a:rPr>
                        <a:t>全英文課程</a:t>
                      </a:r>
                      <a:endParaRPr lang="en-US" altLang="zh-TW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8" marR="91448" marT="45719" marB="457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824190"/>
                  </a:ext>
                </a:extLst>
              </a:tr>
              <a:tr h="89898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一般選修</a:t>
                      </a:r>
                      <a:endParaRPr kumimoji="0" lang="en-US" altLang="zh-TW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8" marR="91448" marT="45719" marB="457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99">
                        <a:alpha val="8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2000" dirty="0">
                        <a:solidFill>
                          <a:schemeClr val="tx1"/>
                        </a:solidFill>
                      </a:endParaRPr>
                    </a:p>
                  </a:txBody>
                  <a:tcPr marL="91448" marR="91448" marT="45719" marB="457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99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solidFill>
                            <a:schemeClr val="tx1"/>
                          </a:solidFill>
                        </a:rPr>
                        <a:t>系級交換學生</a:t>
                      </a:r>
                      <a:endParaRPr lang="en-US" altLang="zh-TW" sz="2000" dirty="0">
                        <a:solidFill>
                          <a:schemeClr val="tx1"/>
                        </a:solidFill>
                      </a:endParaRPr>
                    </a:p>
                  </a:txBody>
                  <a:tcPr marL="91448" marR="91448" marT="45719" marB="457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99">
                        <a:alpha val="8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830376"/>
                  </a:ext>
                </a:extLst>
              </a:tr>
              <a:tr h="95222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800" dirty="0">
                          <a:solidFill>
                            <a:schemeClr val="tx1"/>
                          </a:solidFill>
                        </a:rPr>
                        <a:t>32</a:t>
                      </a:r>
                      <a:r>
                        <a:rPr lang="zh-TW" altLang="en-US" sz="2800" dirty="0">
                          <a:solidFill>
                            <a:schemeClr val="tx1"/>
                          </a:solidFill>
                        </a:rPr>
                        <a:t>學分</a:t>
                      </a:r>
                    </a:p>
                  </a:txBody>
                  <a:tcPr marL="91448" marR="91448" marT="45719" marB="45719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solidFill>
                            <a:schemeClr val="tx1"/>
                          </a:solidFill>
                        </a:rPr>
                        <a:t>無限制</a:t>
                      </a:r>
                    </a:p>
                  </a:txBody>
                  <a:tcPr marL="91448" marR="91448" marT="45719" marB="45719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>
                          <a:solidFill>
                            <a:schemeClr val="tx1"/>
                          </a:solidFill>
                        </a:rPr>
                        <a:t>0</a:t>
                      </a:r>
                      <a:r>
                        <a:rPr lang="zh-TW" altLang="en-US" sz="2800" dirty="0">
                          <a:solidFill>
                            <a:schemeClr val="tx1"/>
                          </a:solidFill>
                        </a:rPr>
                        <a:t>學分</a:t>
                      </a:r>
                    </a:p>
                  </a:txBody>
                  <a:tcPr marL="91448" marR="91448" marT="45719" marB="457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800" dirty="0">
                          <a:solidFill>
                            <a:srgbClr val="FF0000"/>
                          </a:solidFill>
                        </a:rPr>
                        <a:t>0</a:t>
                      </a:r>
                      <a:r>
                        <a:rPr lang="zh-TW" altLang="en-US" sz="2800" dirty="0">
                          <a:solidFill>
                            <a:srgbClr val="FF0000"/>
                          </a:solidFill>
                        </a:rPr>
                        <a:t>學分</a:t>
                      </a:r>
                    </a:p>
                  </a:txBody>
                  <a:tcPr marL="91448" marR="91448" marT="45719" marB="457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800" dirty="0">
                          <a:solidFill>
                            <a:schemeClr val="tx1"/>
                          </a:solidFill>
                        </a:rPr>
                        <a:t>35</a:t>
                      </a:r>
                      <a:r>
                        <a:rPr lang="zh-TW" altLang="en-US" sz="2800" dirty="0">
                          <a:solidFill>
                            <a:schemeClr val="tx1"/>
                          </a:solidFill>
                        </a:rPr>
                        <a:t>學分</a:t>
                      </a:r>
                    </a:p>
                  </a:txBody>
                  <a:tcPr marL="91448" marR="91448" marT="45719" marB="457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dirty="0">
                          <a:solidFill>
                            <a:schemeClr val="tx1"/>
                          </a:solidFill>
                        </a:rPr>
                        <a:t>108</a:t>
                      </a:r>
                      <a:r>
                        <a:rPr lang="zh-TW" altLang="en-US" sz="1400" dirty="0">
                          <a:solidFill>
                            <a:schemeClr val="tx1"/>
                          </a:solidFill>
                        </a:rPr>
                        <a:t>級</a:t>
                      </a:r>
                      <a:endParaRPr lang="en-US" altLang="zh-TW" sz="14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>
                          <a:solidFill>
                            <a:schemeClr val="tx1"/>
                          </a:solidFill>
                        </a:rPr>
                        <a:t>織設組</a:t>
                      </a:r>
                      <a:r>
                        <a:rPr lang="en-US" altLang="zh-TW" sz="2800" dirty="0">
                          <a:solidFill>
                            <a:schemeClr val="tx1"/>
                          </a:solidFill>
                        </a:rPr>
                        <a:t>33</a:t>
                      </a:r>
                      <a:r>
                        <a:rPr lang="zh-TW" altLang="en-US" sz="1400" dirty="0">
                          <a:solidFill>
                            <a:schemeClr val="tx1"/>
                          </a:solidFill>
                        </a:rPr>
                        <a:t>學分</a:t>
                      </a:r>
                      <a:endParaRPr lang="en-US" altLang="zh-TW" sz="14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>
                          <a:solidFill>
                            <a:schemeClr val="tx1"/>
                          </a:solidFill>
                        </a:rPr>
                        <a:t>服飾組</a:t>
                      </a:r>
                      <a:r>
                        <a:rPr lang="en-US" altLang="zh-TW" sz="2800" dirty="0">
                          <a:solidFill>
                            <a:schemeClr val="tx1"/>
                          </a:solidFill>
                        </a:rPr>
                        <a:t>36</a:t>
                      </a:r>
                      <a:r>
                        <a:rPr lang="zh-TW" altLang="en-US" sz="1400" dirty="0">
                          <a:solidFill>
                            <a:schemeClr val="tx1"/>
                          </a:solidFill>
                        </a:rPr>
                        <a:t>學分</a:t>
                      </a:r>
                      <a:endParaRPr lang="en-US" altLang="zh-TW" sz="14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>
                          <a:solidFill>
                            <a:schemeClr val="tx1"/>
                          </a:solidFill>
                        </a:rPr>
                        <a:t>行銷組</a:t>
                      </a:r>
                      <a:r>
                        <a:rPr lang="en-US" altLang="zh-TW" sz="2800" dirty="0">
                          <a:solidFill>
                            <a:schemeClr val="tx1"/>
                          </a:solidFill>
                        </a:rPr>
                        <a:t>30</a:t>
                      </a:r>
                      <a:r>
                        <a:rPr lang="zh-TW" altLang="en-US" sz="1400" dirty="0">
                          <a:solidFill>
                            <a:schemeClr val="tx1"/>
                          </a:solidFill>
                        </a:rPr>
                        <a:t>學分</a:t>
                      </a:r>
                      <a:endParaRPr lang="en-US" altLang="zh-TW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48" marR="91448" marT="45719" marB="457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至少修讀</a:t>
                      </a:r>
                      <a:r>
                        <a:rPr kumimoji="0" lang="en-US" altLang="zh-TW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r>
                        <a:rPr kumimoji="0" lang="zh-TW" alt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學分</a:t>
                      </a:r>
                      <a:endParaRPr lang="zh-TW" altLang="en-US" sz="10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+mn-ea"/>
                      </a:endParaRPr>
                    </a:p>
                  </a:txBody>
                  <a:tcPr marL="91448" marR="91448" marT="45719" marB="457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99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solidFill>
                            <a:schemeClr val="tx1"/>
                          </a:solidFill>
                        </a:rPr>
                        <a:t>自主學習</a:t>
                      </a:r>
                      <a:endParaRPr lang="en-US" altLang="zh-TW" sz="20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zh-TW" altLang="en-US" sz="1000" dirty="0">
                          <a:solidFill>
                            <a:schemeClr val="tx1"/>
                          </a:solidFill>
                        </a:rPr>
                        <a:t>競賽獲獎或取得證照可申請。</a:t>
                      </a:r>
                      <a:endParaRPr lang="en-US" altLang="zh-TW" sz="1000" dirty="0">
                        <a:solidFill>
                          <a:schemeClr val="tx1"/>
                        </a:solidFill>
                      </a:endParaRPr>
                    </a:p>
                  </a:txBody>
                  <a:tcPr marL="91448" marR="91448" marT="45719" marB="457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99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zh-TW" altLang="en-US" sz="1000" dirty="0">
                          <a:solidFill>
                            <a:schemeClr val="tx1"/>
                          </a:solidFill>
                        </a:rPr>
                        <a:t>無限制</a:t>
                      </a:r>
                    </a:p>
                  </a:txBody>
                  <a:tcPr marL="91448" marR="91448" marT="45719" marB="457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99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zh-TW" altLang="en-US" sz="1400" dirty="0">
                          <a:solidFill>
                            <a:schemeClr val="tx1"/>
                          </a:solidFill>
                        </a:rPr>
                        <a:t>需完成驗證程序</a:t>
                      </a:r>
                      <a:endParaRPr lang="en-US" altLang="zh-TW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48" marR="91448" marT="45719" marB="457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7F7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>
                          <a:solidFill>
                            <a:schemeClr val="tx1"/>
                          </a:solidFill>
                        </a:rPr>
                        <a:t>至少修讀</a:t>
                      </a:r>
                      <a:r>
                        <a:rPr lang="en-US" altLang="zh-TW" sz="360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zh-TW" altLang="en-US" sz="1400" dirty="0">
                          <a:solidFill>
                            <a:schemeClr val="tx1"/>
                          </a:solidFill>
                        </a:rPr>
                        <a:t>門全英文課程 </a:t>
                      </a:r>
                      <a:endParaRPr lang="en-US" altLang="zh-TW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48" marR="91448" marT="45719" marB="457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804264"/>
                  </a:ext>
                </a:extLst>
              </a:tr>
            </a:tbl>
          </a:graphicData>
        </a:graphic>
      </p:graphicFrame>
      <p:sp>
        <p:nvSpPr>
          <p:cNvPr id="5" name="矩形 4">
            <a:extLst>
              <a:ext uri="{FF2B5EF4-FFF2-40B4-BE49-F238E27FC236}">
                <a16:creationId xmlns:a16="http://schemas.microsoft.com/office/drawing/2014/main" id="{6E046EC4-C320-4C5A-BC0B-FC2E416C769D}"/>
              </a:ext>
            </a:extLst>
          </p:cNvPr>
          <p:cNvSpPr/>
          <p:nvPr/>
        </p:nvSpPr>
        <p:spPr>
          <a:xfrm>
            <a:off x="286564" y="6267223"/>
            <a:ext cx="11664949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lvl="0"/>
            <a:r>
              <a:rPr lang="zh-TW" altLang="en-US" dirty="0"/>
              <a:t>輔系及雙主修課程的學分不列入畢業學分中。</a:t>
            </a:r>
            <a:r>
              <a:rPr lang="en-US" altLang="zh-TW" dirty="0"/>
              <a:t>(</a:t>
            </a:r>
            <a:r>
              <a:rPr lang="zh-TW" altLang="en-US" dirty="0"/>
              <a:t>備註：雙主修抵免學分可計入畢業學分當中</a:t>
            </a:r>
            <a:r>
              <a:rPr lang="en-US" altLang="zh-TW" dirty="0"/>
              <a:t>)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87594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F074826-2BE6-480C-A9A8-08CAFEDC1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524" y="241668"/>
            <a:ext cx="9720262" cy="9747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zh-TW" altLang="en-US" sz="4900" dirty="0"/>
              <a:t>學分認列</a:t>
            </a:r>
            <a:r>
              <a:rPr lang="en-US" altLang="zh-TW" sz="4900" dirty="0"/>
              <a:t>-</a:t>
            </a:r>
            <a:r>
              <a:rPr lang="zh-TW" altLang="zh-TW" sz="4900" dirty="0"/>
              <a:t>織品服裝學系畢業學分說明</a:t>
            </a:r>
            <a:br>
              <a:rPr lang="en-US" altLang="zh-TW" sz="4900" dirty="0"/>
            </a:br>
            <a:r>
              <a:rPr lang="en-US" altLang="zh-TW" sz="2800" dirty="0">
                <a:latin typeface="+mj-ea"/>
              </a:rPr>
              <a:t>108</a:t>
            </a:r>
            <a:r>
              <a:rPr lang="zh-TW" altLang="zh-TW" sz="2800" dirty="0"/>
              <a:t>級入學生適用</a:t>
            </a:r>
            <a:endParaRPr lang="zh-TW" altLang="en-US" sz="2800" dirty="0"/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F1BBD33F-33D2-41CA-82D4-42B2E410177C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263525" y="1277938"/>
          <a:ext cx="11837038" cy="4845972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112429">
                  <a:extLst>
                    <a:ext uri="{9D8B030D-6E8A-4147-A177-3AD203B41FA5}">
                      <a16:colId xmlns:a16="http://schemas.microsoft.com/office/drawing/2014/main" val="2921020004"/>
                    </a:ext>
                  </a:extLst>
                </a:gridCol>
                <a:gridCol w="1631406">
                  <a:extLst>
                    <a:ext uri="{9D8B030D-6E8A-4147-A177-3AD203B41FA5}">
                      <a16:colId xmlns:a16="http://schemas.microsoft.com/office/drawing/2014/main" val="749227646"/>
                    </a:ext>
                  </a:extLst>
                </a:gridCol>
                <a:gridCol w="912949">
                  <a:extLst>
                    <a:ext uri="{9D8B030D-6E8A-4147-A177-3AD203B41FA5}">
                      <a16:colId xmlns:a16="http://schemas.microsoft.com/office/drawing/2014/main" val="1657070086"/>
                    </a:ext>
                  </a:extLst>
                </a:gridCol>
                <a:gridCol w="912949">
                  <a:extLst>
                    <a:ext uri="{9D8B030D-6E8A-4147-A177-3AD203B41FA5}">
                      <a16:colId xmlns:a16="http://schemas.microsoft.com/office/drawing/2014/main" val="4044311965"/>
                    </a:ext>
                  </a:extLst>
                </a:gridCol>
                <a:gridCol w="815703">
                  <a:extLst>
                    <a:ext uri="{9D8B030D-6E8A-4147-A177-3AD203B41FA5}">
                      <a16:colId xmlns:a16="http://schemas.microsoft.com/office/drawing/2014/main" val="1182915766"/>
                    </a:ext>
                  </a:extLst>
                </a:gridCol>
                <a:gridCol w="1727200">
                  <a:extLst>
                    <a:ext uri="{9D8B030D-6E8A-4147-A177-3AD203B41FA5}">
                      <a16:colId xmlns:a16="http://schemas.microsoft.com/office/drawing/2014/main" val="1054978477"/>
                    </a:ext>
                  </a:extLst>
                </a:gridCol>
                <a:gridCol w="985520">
                  <a:extLst>
                    <a:ext uri="{9D8B030D-6E8A-4147-A177-3AD203B41FA5}">
                      <a16:colId xmlns:a16="http://schemas.microsoft.com/office/drawing/2014/main" val="439809003"/>
                    </a:ext>
                  </a:extLst>
                </a:gridCol>
                <a:gridCol w="895531">
                  <a:extLst>
                    <a:ext uri="{9D8B030D-6E8A-4147-A177-3AD203B41FA5}">
                      <a16:colId xmlns:a16="http://schemas.microsoft.com/office/drawing/2014/main" val="1532727891"/>
                    </a:ext>
                  </a:extLst>
                </a:gridCol>
                <a:gridCol w="1065493">
                  <a:extLst>
                    <a:ext uri="{9D8B030D-6E8A-4147-A177-3AD203B41FA5}">
                      <a16:colId xmlns:a16="http://schemas.microsoft.com/office/drawing/2014/main" val="3320857601"/>
                    </a:ext>
                  </a:extLst>
                </a:gridCol>
                <a:gridCol w="966425">
                  <a:extLst>
                    <a:ext uri="{9D8B030D-6E8A-4147-A177-3AD203B41FA5}">
                      <a16:colId xmlns:a16="http://schemas.microsoft.com/office/drawing/2014/main" val="627569828"/>
                    </a:ext>
                  </a:extLst>
                </a:gridCol>
                <a:gridCol w="811433">
                  <a:extLst>
                    <a:ext uri="{9D8B030D-6E8A-4147-A177-3AD203B41FA5}">
                      <a16:colId xmlns:a16="http://schemas.microsoft.com/office/drawing/2014/main" val="3958698672"/>
                    </a:ext>
                  </a:extLst>
                </a:gridCol>
              </a:tblGrid>
              <a:tr h="761993">
                <a:tc gridSpan="11">
                  <a:txBody>
                    <a:bodyPr/>
                    <a:lstStyle/>
                    <a:p>
                      <a:pPr algn="ctr"/>
                      <a:r>
                        <a:rPr lang="zh-TW" altLang="en-US" sz="4400" dirty="0"/>
                        <a:t>畢業</a:t>
                      </a:r>
                      <a:r>
                        <a:rPr lang="en-US" altLang="zh-TW" sz="4400" dirty="0"/>
                        <a:t>128</a:t>
                      </a:r>
                      <a:r>
                        <a:rPr lang="zh-TW" altLang="en-US" sz="4400" dirty="0"/>
                        <a:t>學分</a:t>
                      </a:r>
                      <a:r>
                        <a:rPr lang="en-US" altLang="zh-TW" sz="4400" dirty="0"/>
                        <a:t>(12</a:t>
                      </a:r>
                      <a:r>
                        <a:rPr lang="zh-TW" altLang="en-US" sz="4400" dirty="0"/>
                        <a:t>學期以內</a:t>
                      </a:r>
                      <a:r>
                        <a:rPr lang="en-US" altLang="zh-TW" sz="4400" dirty="0"/>
                        <a:t>)</a:t>
                      </a:r>
                      <a:endParaRPr lang="zh-TW" altLang="en-US" sz="4400" dirty="0">
                        <a:solidFill>
                          <a:schemeClr val="bg1"/>
                        </a:solidFill>
                      </a:endParaRPr>
                    </a:p>
                  </a:txBody>
                  <a:tcPr marL="91448" marR="91448" marT="45719" marB="45719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4309220"/>
                  </a:ext>
                </a:extLst>
              </a:tr>
              <a:tr h="701033">
                <a:tc gridSpan="4">
                  <a:txBody>
                    <a:bodyPr/>
                    <a:lstStyle/>
                    <a:p>
                      <a:pPr algn="ctr"/>
                      <a:r>
                        <a:rPr lang="zh-TW" altLang="en-US" sz="4000" dirty="0"/>
                        <a:t>校</a:t>
                      </a:r>
                      <a:endParaRPr lang="zh-TW" altLang="en-US" sz="4000" dirty="0">
                        <a:solidFill>
                          <a:schemeClr val="tx1"/>
                        </a:solidFill>
                      </a:endParaRPr>
                    </a:p>
                  </a:txBody>
                  <a:tcPr marL="91448" marR="91448" marT="45719" marB="45719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zh-TW" altLang="en-US" sz="4000" dirty="0"/>
                        <a:t>系</a:t>
                      </a:r>
                      <a:endParaRPr lang="zh-TW" altLang="en-US" sz="4000" dirty="0">
                        <a:solidFill>
                          <a:schemeClr val="tx1"/>
                        </a:solidFill>
                      </a:endParaRPr>
                    </a:p>
                  </a:txBody>
                  <a:tcPr marL="91448" marR="91448" marT="45719" marB="45719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altLang="zh-TW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8450458"/>
                  </a:ext>
                </a:extLst>
              </a:tr>
              <a:tr h="898989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/>
                        <a:t>全人教育課程</a:t>
                      </a:r>
                      <a:endParaRPr lang="zh-TW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marL="91448" marR="91448" marT="45719" marB="45719" anchor="ctr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/>
                        <a:t>外系選修</a:t>
                      </a:r>
                      <a:br>
                        <a:rPr lang="en-US" altLang="zh-TW" sz="2000" dirty="0"/>
                      </a:br>
                      <a:r>
                        <a:rPr lang="zh-TW" altLang="en-US" sz="2000" dirty="0"/>
                        <a:t>（含進修部</a:t>
                      </a:r>
                      <a:r>
                        <a:rPr lang="en-US" altLang="zh-TW" sz="2000" dirty="0"/>
                        <a:t>+</a:t>
                      </a:r>
                      <a:r>
                        <a:rPr lang="zh-TW" altLang="en-US" sz="2000" dirty="0"/>
                        <a:t>校級交換學生）</a:t>
                      </a:r>
                      <a:endParaRPr lang="en-US" altLang="zh-TW" sz="2000" baseline="30000" dirty="0">
                        <a:solidFill>
                          <a:schemeClr val="tx1"/>
                        </a:solidFill>
                      </a:endParaRPr>
                    </a:p>
                  </a:txBody>
                  <a:tcPr marL="91448" marR="91448" marT="45719" marB="45719" anchor="ctr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/>
                        <a:t>全民國防教育軍事訓練</a:t>
                      </a:r>
                      <a:endParaRPr lang="zh-TW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marL="91448" marR="91448" marT="45719" marB="45719" anchor="ctr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/>
                        <a:t>體育</a:t>
                      </a:r>
                      <a:endParaRPr lang="zh-TW" altLang="en-US" sz="2000" dirty="0">
                        <a:solidFill>
                          <a:srgbClr val="FF0000"/>
                        </a:solidFill>
                      </a:endParaRPr>
                    </a:p>
                  </a:txBody>
                  <a:tcPr marL="91448" marR="91448" marT="45719" marB="45719" anchor="ctr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/>
                        <a:t>系訂必修</a:t>
                      </a:r>
                      <a:endParaRPr lang="zh-TW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marL="91448" marR="91448" marT="45719" marB="45719" anchor="ctr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/>
                        <a:t>組訂必修</a:t>
                      </a:r>
                      <a:endParaRPr lang="zh-TW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marL="91448" marR="91448" marT="45719" marB="45719" anchor="ctr"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/>
                        <a:t>系訂選修</a:t>
                      </a:r>
                      <a:endParaRPr lang="en-US" altLang="zh-TW" sz="2000" dirty="0">
                        <a:solidFill>
                          <a:schemeClr val="tx1"/>
                        </a:solidFill>
                      </a:endParaRPr>
                    </a:p>
                  </a:txBody>
                  <a:tcPr marL="91448" marR="91448" marT="45719" marB="45719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zh-TW" sz="2000" dirty="0"/>
                        <a:t>系訂定英檢畢業門檻</a:t>
                      </a:r>
                      <a:endParaRPr lang="en-US" altLang="zh-TW" sz="2000" dirty="0">
                        <a:solidFill>
                          <a:schemeClr val="tx1"/>
                        </a:solidFill>
                      </a:endParaRPr>
                    </a:p>
                  </a:txBody>
                  <a:tcPr marL="91448" marR="91448" marT="45719" marB="45719" anchor="ctr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dirty="0"/>
                        <a:t>全英文課程</a:t>
                      </a:r>
                      <a:endParaRPr lang="en-US" altLang="zh-TW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8" marR="91448" marT="45719" marB="45719" anchor="ctr"/>
                </a:tc>
                <a:extLst>
                  <a:ext uri="{0D108BD9-81ED-4DB2-BD59-A6C34878D82A}">
                    <a16:rowId xmlns:a16="http://schemas.microsoft.com/office/drawing/2014/main" val="100824190"/>
                  </a:ext>
                </a:extLst>
              </a:tr>
              <a:tr h="89898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一般選修</a:t>
                      </a:r>
                      <a:endParaRPr kumimoji="0" lang="en-US" altLang="zh-TW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8" marR="91448" marT="45719" marB="45719"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2000" dirty="0">
                        <a:solidFill>
                          <a:schemeClr val="tx1"/>
                        </a:solidFill>
                      </a:endParaRPr>
                    </a:p>
                  </a:txBody>
                  <a:tcPr marL="91448" marR="91448" marT="45719" marB="457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99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/>
                        <a:t>系級交換學生</a:t>
                      </a:r>
                      <a:endParaRPr lang="en-US" altLang="zh-TW" sz="2000" dirty="0">
                        <a:solidFill>
                          <a:schemeClr val="tx1"/>
                        </a:solidFill>
                      </a:endParaRPr>
                    </a:p>
                  </a:txBody>
                  <a:tcPr marL="91448" marR="91448" marT="45719" marB="45719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830376"/>
                  </a:ext>
                </a:extLst>
              </a:tr>
              <a:tr h="95222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800" dirty="0"/>
                        <a:t>32</a:t>
                      </a:r>
                      <a:r>
                        <a:rPr lang="zh-TW" altLang="en-US" sz="2800" dirty="0"/>
                        <a:t>學分</a:t>
                      </a:r>
                      <a:endParaRPr lang="zh-TW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91448" marR="91448" marT="45719" marB="4571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/>
                        <a:t>無限制</a:t>
                      </a:r>
                      <a:endParaRPr lang="zh-TW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91448" marR="91448" marT="45719" marB="4571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/>
                        <a:t>0</a:t>
                      </a:r>
                      <a:r>
                        <a:rPr lang="zh-TW" altLang="en-US" sz="2800" dirty="0"/>
                        <a:t>學分</a:t>
                      </a:r>
                      <a:endParaRPr lang="zh-TW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91448" marR="91448" marT="45719" marB="45719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800" dirty="0"/>
                        <a:t>0</a:t>
                      </a:r>
                      <a:r>
                        <a:rPr lang="zh-TW" altLang="en-US" sz="2800" dirty="0"/>
                        <a:t>學分</a:t>
                      </a:r>
                      <a:endParaRPr lang="zh-TW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91448" marR="91448" marT="45719" marB="45719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800" dirty="0"/>
                        <a:t>35</a:t>
                      </a:r>
                      <a:r>
                        <a:rPr lang="zh-TW" altLang="en-US" sz="2800" dirty="0"/>
                        <a:t>學分</a:t>
                      </a:r>
                      <a:endParaRPr lang="zh-TW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91448" marR="91448" marT="45719" marB="45719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dirty="0"/>
                        <a:t>108</a:t>
                      </a:r>
                      <a:r>
                        <a:rPr lang="zh-TW" altLang="en-US" sz="1400" dirty="0"/>
                        <a:t>級</a:t>
                      </a:r>
                      <a:endParaRPr lang="en-US" altLang="zh-TW" sz="14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/>
                        <a:t>織設組</a:t>
                      </a:r>
                      <a:r>
                        <a:rPr lang="en-US" altLang="zh-TW" sz="2800" dirty="0"/>
                        <a:t>33</a:t>
                      </a:r>
                      <a:r>
                        <a:rPr lang="zh-TW" altLang="en-US" sz="1400" dirty="0"/>
                        <a:t>學分</a:t>
                      </a:r>
                      <a:endParaRPr lang="en-US" altLang="zh-TW" sz="14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/>
                        <a:t>服飾組</a:t>
                      </a:r>
                      <a:r>
                        <a:rPr lang="en-US" altLang="zh-TW" sz="2800" dirty="0"/>
                        <a:t>36</a:t>
                      </a:r>
                      <a:r>
                        <a:rPr lang="zh-TW" altLang="en-US" sz="1400" dirty="0"/>
                        <a:t>學分</a:t>
                      </a:r>
                      <a:endParaRPr lang="en-US" altLang="zh-TW" sz="14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/>
                        <a:t>行銷組</a:t>
                      </a:r>
                      <a:r>
                        <a:rPr lang="en-US" altLang="zh-TW" sz="2800" dirty="0"/>
                        <a:t>30</a:t>
                      </a:r>
                      <a:r>
                        <a:rPr lang="zh-TW" altLang="en-US" sz="1400" dirty="0"/>
                        <a:t>學分</a:t>
                      </a:r>
                      <a:endParaRPr lang="en-US" altLang="zh-TW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48" marR="91448" marT="45719" marB="45719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zh-TW" altLang="en-US" sz="1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至少修讀</a:t>
                      </a:r>
                      <a:r>
                        <a:rPr kumimoji="0" lang="en-US" altLang="zh-TW" sz="28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10</a:t>
                      </a:r>
                      <a:r>
                        <a:rPr kumimoji="0" lang="zh-TW" altLang="en-US" sz="1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學分</a:t>
                      </a:r>
                      <a:endParaRPr lang="zh-TW" altLang="en-US" sz="10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+mn-ea"/>
                      </a:endParaRPr>
                    </a:p>
                  </a:txBody>
                  <a:tcPr marL="91448" marR="91448" marT="45719" marB="45719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zh-TW" altLang="en-US" sz="2000" dirty="0"/>
                        <a:t>自主學習</a:t>
                      </a:r>
                      <a:endParaRPr lang="en-US" altLang="zh-TW" sz="20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zh-TW" altLang="en-US" sz="1000" dirty="0"/>
                        <a:t>競賽獲獎或取得證照可申請。</a:t>
                      </a:r>
                      <a:endParaRPr lang="en-US" altLang="zh-TW" sz="1000" dirty="0">
                        <a:solidFill>
                          <a:schemeClr val="tx1"/>
                        </a:solidFill>
                      </a:endParaRPr>
                    </a:p>
                  </a:txBody>
                  <a:tcPr marL="91448" marR="91448" marT="45719" marB="45719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zh-TW" altLang="en-US" sz="1000" dirty="0"/>
                        <a:t>無限制</a:t>
                      </a:r>
                      <a:endParaRPr lang="zh-TW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91448" marR="91448" marT="45719" marB="45719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zh-TW" altLang="en-US" sz="1400" dirty="0"/>
                        <a:t>需完成驗證程序</a:t>
                      </a:r>
                      <a:endParaRPr lang="en-US" altLang="zh-TW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48" marR="91448" marT="45719" marB="45719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/>
                        <a:t>至少修讀</a:t>
                      </a:r>
                      <a:r>
                        <a:rPr lang="en-US" altLang="zh-TW" sz="3600" dirty="0"/>
                        <a:t>1</a:t>
                      </a:r>
                      <a:r>
                        <a:rPr lang="zh-TW" altLang="en-US" sz="1400" dirty="0"/>
                        <a:t>門全英文課程 </a:t>
                      </a:r>
                      <a:endParaRPr lang="en-US" altLang="zh-TW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48" marR="91448" marT="45719" marB="45719" anchor="ctr"/>
                </a:tc>
                <a:extLst>
                  <a:ext uri="{0D108BD9-81ED-4DB2-BD59-A6C34878D82A}">
                    <a16:rowId xmlns:a16="http://schemas.microsoft.com/office/drawing/2014/main" val="396804264"/>
                  </a:ext>
                </a:extLst>
              </a:tr>
            </a:tbl>
          </a:graphicData>
        </a:graphic>
      </p:graphicFrame>
      <p:sp>
        <p:nvSpPr>
          <p:cNvPr id="5" name="矩形 4">
            <a:extLst>
              <a:ext uri="{FF2B5EF4-FFF2-40B4-BE49-F238E27FC236}">
                <a16:creationId xmlns:a16="http://schemas.microsoft.com/office/drawing/2014/main" id="{6E046EC4-C320-4C5A-BC0B-FC2E416C769D}"/>
              </a:ext>
            </a:extLst>
          </p:cNvPr>
          <p:cNvSpPr/>
          <p:nvPr/>
        </p:nvSpPr>
        <p:spPr>
          <a:xfrm>
            <a:off x="286564" y="6267223"/>
            <a:ext cx="11664949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lvl="0"/>
            <a:r>
              <a:rPr lang="zh-TW" altLang="en-US" dirty="0"/>
              <a:t>輔系及雙主修課程的學分不列入畢業學分中。</a:t>
            </a:r>
            <a:r>
              <a:rPr lang="en-US" altLang="zh-TW" dirty="0"/>
              <a:t>(</a:t>
            </a:r>
            <a:r>
              <a:rPr lang="zh-TW" altLang="en-US" dirty="0"/>
              <a:t>備註：雙主修抵免學分可計入畢業學分當中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A8763661-D882-4043-B767-38EB33F7B420}"/>
              </a:ext>
            </a:extLst>
          </p:cNvPr>
          <p:cNvSpPr/>
          <p:nvPr/>
        </p:nvSpPr>
        <p:spPr>
          <a:xfrm>
            <a:off x="7416800" y="4652695"/>
            <a:ext cx="944880" cy="1409670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E1DDC615-B613-48D7-8F70-D5EE00F7D98F}"/>
              </a:ext>
            </a:extLst>
          </p:cNvPr>
          <p:cNvSpPr txBox="1"/>
          <p:nvPr/>
        </p:nvSpPr>
        <p:spPr>
          <a:xfrm>
            <a:off x="7550332" y="5354458"/>
            <a:ext cx="12496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TW" altLang="en-US" sz="4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492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F074826-2BE6-480C-A9A8-08CAFEDC1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524" y="241668"/>
            <a:ext cx="9720262" cy="97472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zh-TW" altLang="en-US" sz="4900" dirty="0"/>
              <a:t>學分認列</a:t>
            </a:r>
            <a:r>
              <a:rPr lang="en-US" altLang="zh-TW" sz="4900" dirty="0"/>
              <a:t>-</a:t>
            </a:r>
            <a:r>
              <a:rPr lang="zh-TW" altLang="zh-TW" sz="4900" dirty="0"/>
              <a:t>織品服裝學系畢業學分說明</a:t>
            </a:r>
            <a:br>
              <a:rPr lang="en-US" altLang="zh-TW" sz="4900" dirty="0"/>
            </a:br>
            <a:r>
              <a:rPr lang="en-US" altLang="zh-TW" sz="2800" dirty="0">
                <a:latin typeface="+mj-ea"/>
              </a:rPr>
              <a:t>108</a:t>
            </a:r>
            <a:r>
              <a:rPr lang="zh-TW" altLang="zh-TW" sz="2800" dirty="0"/>
              <a:t>級入學生適用</a:t>
            </a:r>
            <a:endParaRPr lang="zh-TW" altLang="en-US" sz="2800" dirty="0"/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F1BBD33F-33D2-41CA-82D4-42B2E410177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8705288"/>
              </p:ext>
            </p:extLst>
          </p:nvPr>
        </p:nvGraphicFramePr>
        <p:xfrm>
          <a:off x="263525" y="1277938"/>
          <a:ext cx="11837038" cy="5153728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112429">
                  <a:extLst>
                    <a:ext uri="{9D8B030D-6E8A-4147-A177-3AD203B41FA5}">
                      <a16:colId xmlns:a16="http://schemas.microsoft.com/office/drawing/2014/main" val="2921020004"/>
                    </a:ext>
                  </a:extLst>
                </a:gridCol>
                <a:gridCol w="1631406">
                  <a:extLst>
                    <a:ext uri="{9D8B030D-6E8A-4147-A177-3AD203B41FA5}">
                      <a16:colId xmlns:a16="http://schemas.microsoft.com/office/drawing/2014/main" val="749227646"/>
                    </a:ext>
                  </a:extLst>
                </a:gridCol>
                <a:gridCol w="912949">
                  <a:extLst>
                    <a:ext uri="{9D8B030D-6E8A-4147-A177-3AD203B41FA5}">
                      <a16:colId xmlns:a16="http://schemas.microsoft.com/office/drawing/2014/main" val="1657070086"/>
                    </a:ext>
                  </a:extLst>
                </a:gridCol>
                <a:gridCol w="912949">
                  <a:extLst>
                    <a:ext uri="{9D8B030D-6E8A-4147-A177-3AD203B41FA5}">
                      <a16:colId xmlns:a16="http://schemas.microsoft.com/office/drawing/2014/main" val="4044311965"/>
                    </a:ext>
                  </a:extLst>
                </a:gridCol>
                <a:gridCol w="815703">
                  <a:extLst>
                    <a:ext uri="{9D8B030D-6E8A-4147-A177-3AD203B41FA5}">
                      <a16:colId xmlns:a16="http://schemas.microsoft.com/office/drawing/2014/main" val="1182915766"/>
                    </a:ext>
                  </a:extLst>
                </a:gridCol>
                <a:gridCol w="1727200">
                  <a:extLst>
                    <a:ext uri="{9D8B030D-6E8A-4147-A177-3AD203B41FA5}">
                      <a16:colId xmlns:a16="http://schemas.microsoft.com/office/drawing/2014/main" val="1054978477"/>
                    </a:ext>
                  </a:extLst>
                </a:gridCol>
                <a:gridCol w="985520">
                  <a:extLst>
                    <a:ext uri="{9D8B030D-6E8A-4147-A177-3AD203B41FA5}">
                      <a16:colId xmlns:a16="http://schemas.microsoft.com/office/drawing/2014/main" val="439809003"/>
                    </a:ext>
                  </a:extLst>
                </a:gridCol>
                <a:gridCol w="895531">
                  <a:extLst>
                    <a:ext uri="{9D8B030D-6E8A-4147-A177-3AD203B41FA5}">
                      <a16:colId xmlns:a16="http://schemas.microsoft.com/office/drawing/2014/main" val="1532727891"/>
                    </a:ext>
                  </a:extLst>
                </a:gridCol>
                <a:gridCol w="1065493">
                  <a:extLst>
                    <a:ext uri="{9D8B030D-6E8A-4147-A177-3AD203B41FA5}">
                      <a16:colId xmlns:a16="http://schemas.microsoft.com/office/drawing/2014/main" val="3320857601"/>
                    </a:ext>
                  </a:extLst>
                </a:gridCol>
                <a:gridCol w="966425">
                  <a:extLst>
                    <a:ext uri="{9D8B030D-6E8A-4147-A177-3AD203B41FA5}">
                      <a16:colId xmlns:a16="http://schemas.microsoft.com/office/drawing/2014/main" val="627569828"/>
                    </a:ext>
                  </a:extLst>
                </a:gridCol>
                <a:gridCol w="811433">
                  <a:extLst>
                    <a:ext uri="{9D8B030D-6E8A-4147-A177-3AD203B41FA5}">
                      <a16:colId xmlns:a16="http://schemas.microsoft.com/office/drawing/2014/main" val="3958698672"/>
                    </a:ext>
                  </a:extLst>
                </a:gridCol>
              </a:tblGrid>
              <a:tr h="790502">
                <a:tc gridSpan="11">
                  <a:txBody>
                    <a:bodyPr/>
                    <a:lstStyle/>
                    <a:p>
                      <a:pPr algn="ctr"/>
                      <a:r>
                        <a:rPr lang="zh-TW" altLang="en-US" sz="4400" dirty="0"/>
                        <a:t>畢業</a:t>
                      </a:r>
                      <a:r>
                        <a:rPr lang="en-US" altLang="zh-TW" sz="4400" dirty="0"/>
                        <a:t>128</a:t>
                      </a:r>
                      <a:r>
                        <a:rPr lang="zh-TW" altLang="en-US" sz="4400" dirty="0"/>
                        <a:t>學分</a:t>
                      </a:r>
                      <a:r>
                        <a:rPr lang="en-US" altLang="zh-TW" sz="4400" dirty="0"/>
                        <a:t>(12</a:t>
                      </a:r>
                      <a:r>
                        <a:rPr lang="zh-TW" altLang="en-US" sz="4400" dirty="0"/>
                        <a:t>學期以內</a:t>
                      </a:r>
                      <a:r>
                        <a:rPr lang="en-US" altLang="zh-TW" sz="4400" dirty="0"/>
                        <a:t>)</a:t>
                      </a:r>
                      <a:endParaRPr lang="zh-TW" altLang="en-US" sz="4400" dirty="0">
                        <a:solidFill>
                          <a:schemeClr val="bg1"/>
                        </a:solidFill>
                      </a:endParaRPr>
                    </a:p>
                  </a:txBody>
                  <a:tcPr marL="91448" marR="91448" marT="45719" marB="45719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4309220"/>
                  </a:ext>
                </a:extLst>
              </a:tr>
              <a:tr h="727262">
                <a:tc gridSpan="4">
                  <a:txBody>
                    <a:bodyPr/>
                    <a:lstStyle/>
                    <a:p>
                      <a:pPr algn="ctr"/>
                      <a:r>
                        <a:rPr lang="zh-TW" altLang="en-US" sz="4000" dirty="0"/>
                        <a:t>校</a:t>
                      </a:r>
                      <a:endParaRPr lang="zh-TW" altLang="en-US" sz="4000" dirty="0">
                        <a:solidFill>
                          <a:schemeClr val="tx1"/>
                        </a:solidFill>
                      </a:endParaRPr>
                    </a:p>
                  </a:txBody>
                  <a:tcPr marL="91448" marR="91448" marT="45719" marB="45719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zh-TW" altLang="en-US" sz="4000" dirty="0"/>
                        <a:t>系</a:t>
                      </a:r>
                      <a:endParaRPr lang="zh-TW" altLang="en-US" sz="4000" dirty="0">
                        <a:solidFill>
                          <a:schemeClr val="tx1"/>
                        </a:solidFill>
                      </a:endParaRPr>
                    </a:p>
                  </a:txBody>
                  <a:tcPr marL="91448" marR="91448" marT="45719" marB="45719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altLang="zh-TW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8450458"/>
                  </a:ext>
                </a:extLst>
              </a:tr>
              <a:tr h="93261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/>
                        <a:t>全人教育課程</a:t>
                      </a:r>
                      <a:endParaRPr lang="zh-TW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marL="91448" marR="91448" marT="45719" marB="45719" anchor="ctr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/>
                        <a:t>外系選修</a:t>
                      </a:r>
                      <a:br>
                        <a:rPr lang="en-US" altLang="zh-TW" sz="2000" dirty="0"/>
                      </a:br>
                      <a:r>
                        <a:rPr lang="zh-TW" altLang="en-US" sz="2000" dirty="0"/>
                        <a:t>（含進修部</a:t>
                      </a:r>
                      <a:r>
                        <a:rPr lang="en-US" altLang="zh-TW" sz="2000" dirty="0"/>
                        <a:t>+</a:t>
                      </a:r>
                      <a:r>
                        <a:rPr lang="zh-TW" altLang="en-US" sz="2000" dirty="0"/>
                        <a:t>校級交換學生）</a:t>
                      </a:r>
                      <a:endParaRPr lang="en-US" altLang="zh-TW" sz="2000" baseline="30000" dirty="0">
                        <a:solidFill>
                          <a:schemeClr val="tx1"/>
                        </a:solidFill>
                      </a:endParaRPr>
                    </a:p>
                  </a:txBody>
                  <a:tcPr marL="91448" marR="91448" marT="45719" marB="45719" anchor="ctr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/>
                        <a:t>全民國防教育軍事訓練</a:t>
                      </a:r>
                      <a:endParaRPr lang="zh-TW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marL="91448" marR="91448" marT="45719" marB="45719" anchor="ctr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/>
                        <a:t>體育</a:t>
                      </a:r>
                      <a:endParaRPr lang="zh-TW" altLang="en-US" sz="2000" dirty="0">
                        <a:solidFill>
                          <a:srgbClr val="FF0000"/>
                        </a:solidFill>
                      </a:endParaRPr>
                    </a:p>
                  </a:txBody>
                  <a:tcPr marL="91448" marR="91448" marT="45719" marB="45719" anchor="ctr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/>
                        <a:t>系訂必修</a:t>
                      </a:r>
                      <a:endParaRPr lang="zh-TW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marL="91448" marR="91448" marT="45719" marB="45719" anchor="ctr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/>
                        <a:t>組訂必修</a:t>
                      </a:r>
                      <a:endParaRPr lang="zh-TW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marL="91448" marR="91448" marT="45719" marB="45719" anchor="ctr"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/>
                        <a:t>系訂選修</a:t>
                      </a:r>
                      <a:endParaRPr lang="en-US" altLang="zh-TW" sz="2000" dirty="0">
                        <a:solidFill>
                          <a:schemeClr val="tx1"/>
                        </a:solidFill>
                      </a:endParaRPr>
                    </a:p>
                  </a:txBody>
                  <a:tcPr marL="91448" marR="91448" marT="45719" marB="45719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zh-TW" sz="2000" dirty="0"/>
                        <a:t>系訂定英檢畢業門檻</a:t>
                      </a:r>
                      <a:endParaRPr lang="en-US" altLang="zh-TW" sz="2000" dirty="0">
                        <a:solidFill>
                          <a:schemeClr val="tx1"/>
                        </a:solidFill>
                      </a:endParaRPr>
                    </a:p>
                  </a:txBody>
                  <a:tcPr marL="91448" marR="91448" marT="45719" marB="45719" anchor="ctr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800" dirty="0"/>
                        <a:t>全英文課程</a:t>
                      </a:r>
                      <a:endParaRPr lang="en-US" altLang="zh-TW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8" marR="91448" marT="45719" marB="45719" anchor="ctr"/>
                </a:tc>
                <a:extLst>
                  <a:ext uri="{0D108BD9-81ED-4DB2-BD59-A6C34878D82A}">
                    <a16:rowId xmlns:a16="http://schemas.microsoft.com/office/drawing/2014/main" val="100824190"/>
                  </a:ext>
                </a:extLst>
              </a:tr>
              <a:tr h="93261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000" u="none" strike="noStrike" kern="1200" cap="none" spc="0" normalizeH="0" baseline="0" noProof="0" dirty="0">
                          <a:ln>
                            <a:noFill/>
                          </a:ln>
                          <a:effectLst/>
                          <a:uLnTx/>
                          <a:uFillTx/>
                        </a:rPr>
                        <a:t>一般選修</a:t>
                      </a:r>
                      <a:endParaRPr kumimoji="0" lang="en-US" altLang="zh-TW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8" marR="91448" marT="45719" marB="45719" anchor="ctr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2000" dirty="0">
                        <a:solidFill>
                          <a:schemeClr val="tx1"/>
                        </a:solidFill>
                      </a:endParaRPr>
                    </a:p>
                  </a:txBody>
                  <a:tcPr marL="91448" marR="91448" marT="45719" marB="45719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9999">
                        <a:alpha val="8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/>
                        <a:t>系級交換學生</a:t>
                      </a:r>
                      <a:endParaRPr lang="en-US" altLang="zh-TW" sz="2000" dirty="0">
                        <a:solidFill>
                          <a:schemeClr val="tx1"/>
                        </a:solidFill>
                      </a:endParaRPr>
                    </a:p>
                  </a:txBody>
                  <a:tcPr marL="91448" marR="91448" marT="45719" marB="45719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830376"/>
                  </a:ext>
                </a:extLst>
              </a:tr>
              <a:tr h="177072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800" dirty="0"/>
                        <a:t>32</a:t>
                      </a:r>
                      <a:r>
                        <a:rPr lang="zh-TW" altLang="en-US" sz="2800" dirty="0"/>
                        <a:t>學分</a:t>
                      </a:r>
                      <a:endParaRPr lang="zh-TW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91448" marR="91448" marT="45719" marB="4571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800" dirty="0"/>
                        <a:t>無限制</a:t>
                      </a:r>
                      <a:endParaRPr lang="zh-TW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91448" marR="91448" marT="45719" marB="4571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800" dirty="0"/>
                        <a:t>0</a:t>
                      </a:r>
                      <a:r>
                        <a:rPr lang="zh-TW" altLang="en-US" sz="2800" dirty="0"/>
                        <a:t>學分</a:t>
                      </a:r>
                      <a:endParaRPr lang="zh-TW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91448" marR="91448" marT="45719" marB="45719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800" dirty="0"/>
                        <a:t>0</a:t>
                      </a:r>
                      <a:r>
                        <a:rPr lang="zh-TW" altLang="en-US" sz="2800" dirty="0"/>
                        <a:t>學分</a:t>
                      </a:r>
                      <a:endParaRPr lang="zh-TW" altLang="en-US" sz="2800" dirty="0">
                        <a:solidFill>
                          <a:srgbClr val="FF0000"/>
                        </a:solidFill>
                      </a:endParaRPr>
                    </a:p>
                  </a:txBody>
                  <a:tcPr marL="91448" marR="91448" marT="45719" marB="45719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800" dirty="0"/>
                        <a:t>35</a:t>
                      </a:r>
                      <a:r>
                        <a:rPr lang="zh-TW" altLang="en-US" sz="2800" dirty="0"/>
                        <a:t>學分</a:t>
                      </a:r>
                      <a:endParaRPr lang="zh-TW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L="91448" marR="91448" marT="45719" marB="45719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dirty="0"/>
                        <a:t>108</a:t>
                      </a:r>
                      <a:r>
                        <a:rPr lang="zh-TW" altLang="en-US" sz="1400" dirty="0"/>
                        <a:t>級</a:t>
                      </a:r>
                      <a:endParaRPr lang="en-US" altLang="zh-TW" sz="14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/>
                        <a:t>織設組</a:t>
                      </a:r>
                      <a:r>
                        <a:rPr lang="en-US" altLang="zh-TW" sz="2800" dirty="0"/>
                        <a:t>33</a:t>
                      </a:r>
                      <a:r>
                        <a:rPr lang="zh-TW" altLang="en-US" sz="1400" dirty="0"/>
                        <a:t>學分</a:t>
                      </a:r>
                      <a:endParaRPr lang="en-US" altLang="zh-TW" sz="14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/>
                        <a:t>服飾組</a:t>
                      </a:r>
                      <a:r>
                        <a:rPr lang="en-US" altLang="zh-TW" sz="2800" dirty="0"/>
                        <a:t>36</a:t>
                      </a:r>
                      <a:r>
                        <a:rPr lang="zh-TW" altLang="en-US" sz="1400" dirty="0"/>
                        <a:t>學分</a:t>
                      </a:r>
                      <a:endParaRPr lang="en-US" altLang="zh-TW" sz="14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/>
                        <a:t>行銷組</a:t>
                      </a:r>
                      <a:r>
                        <a:rPr lang="en-US" altLang="zh-TW" sz="2800" dirty="0"/>
                        <a:t>30</a:t>
                      </a:r>
                      <a:r>
                        <a:rPr lang="zh-TW" altLang="en-US" sz="1400" dirty="0"/>
                        <a:t>學分</a:t>
                      </a:r>
                      <a:endParaRPr lang="en-US" altLang="zh-TW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48" marR="91448" marT="45719" marB="45719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zh-TW" altLang="en-US" sz="100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</a:rPr>
                        <a:t>案例一</a:t>
                      </a:r>
                      <a:endParaRPr kumimoji="0" lang="en-US" altLang="zh-TW" sz="100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zh-TW" altLang="en-US" sz="100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</a:rPr>
                        <a:t>至少修讀</a:t>
                      </a:r>
                      <a:r>
                        <a:rPr kumimoji="0" lang="en-US" altLang="zh-TW" sz="280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</a:rPr>
                        <a:t>11</a:t>
                      </a:r>
                      <a:r>
                        <a:rPr kumimoji="0" lang="zh-TW" altLang="en-US" sz="100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</a:rPr>
                        <a:t>學分</a:t>
                      </a:r>
                      <a:endParaRPr kumimoji="0" lang="en-US" altLang="zh-TW" sz="100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zh-TW" altLang="en-US" sz="100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</a:rPr>
                        <a:t>案例二</a:t>
                      </a:r>
                      <a:endParaRPr kumimoji="0" lang="en-US" altLang="zh-TW" sz="100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kumimoji="0" lang="zh-TW" altLang="en-US" sz="100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</a:rPr>
                        <a:t>至少修</a:t>
                      </a:r>
                      <a:r>
                        <a:rPr kumimoji="0" lang="en-US" altLang="zh-TW" sz="280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</a:rPr>
                        <a:t>12</a:t>
                      </a:r>
                      <a:r>
                        <a:rPr kumimoji="0" lang="zh-TW" altLang="en-US" sz="100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</a:rPr>
                        <a:t>學分</a:t>
                      </a:r>
                      <a:endParaRPr lang="zh-TW" altLang="en-US" sz="10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+mn-ea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zh-TW" altLang="en-US" sz="10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+mn-ea"/>
                      </a:endParaRPr>
                    </a:p>
                  </a:txBody>
                  <a:tcPr marL="91448" marR="91448" marT="45719" marB="45719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zh-TW" altLang="en-US" sz="2000" dirty="0"/>
                        <a:t>自主學習</a:t>
                      </a:r>
                      <a:endParaRPr lang="en-US" altLang="zh-TW" sz="20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zh-TW" altLang="en-US" sz="1000" dirty="0"/>
                        <a:t>競賽獲獎或取得證照可申請。</a:t>
                      </a:r>
                      <a:endParaRPr lang="en-US" altLang="zh-TW" sz="1000" dirty="0">
                        <a:solidFill>
                          <a:schemeClr val="tx1"/>
                        </a:solidFill>
                      </a:endParaRPr>
                    </a:p>
                  </a:txBody>
                  <a:tcPr marL="91448" marR="91448" marT="45719" marB="45719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zh-TW" altLang="en-US" sz="1000" dirty="0"/>
                        <a:t>無限制</a:t>
                      </a:r>
                      <a:endParaRPr lang="zh-TW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91448" marR="91448" marT="45719" marB="45719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zh-TW" altLang="en-US" sz="1400" dirty="0"/>
                        <a:t>需完成驗證程序</a:t>
                      </a:r>
                      <a:endParaRPr lang="en-US" altLang="zh-TW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48" marR="91448" marT="45719" marB="45719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/>
                        <a:t>至少修讀</a:t>
                      </a:r>
                      <a:r>
                        <a:rPr lang="en-US" altLang="zh-TW" sz="3600" dirty="0"/>
                        <a:t>1</a:t>
                      </a:r>
                      <a:r>
                        <a:rPr lang="zh-TW" altLang="en-US" sz="1400" dirty="0"/>
                        <a:t>門全英文課程 </a:t>
                      </a:r>
                      <a:endParaRPr lang="en-US" altLang="zh-TW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48" marR="91448" marT="45719" marB="45719" anchor="ctr"/>
                </a:tc>
                <a:extLst>
                  <a:ext uri="{0D108BD9-81ED-4DB2-BD59-A6C34878D82A}">
                    <a16:rowId xmlns:a16="http://schemas.microsoft.com/office/drawing/2014/main" val="396804264"/>
                  </a:ext>
                </a:extLst>
              </a:tr>
            </a:tbl>
          </a:graphicData>
        </a:graphic>
      </p:graphicFrame>
      <p:sp>
        <p:nvSpPr>
          <p:cNvPr id="5" name="矩形 4">
            <a:extLst>
              <a:ext uri="{FF2B5EF4-FFF2-40B4-BE49-F238E27FC236}">
                <a16:creationId xmlns:a16="http://schemas.microsoft.com/office/drawing/2014/main" id="{6E046EC4-C320-4C5A-BC0B-FC2E416C769D}"/>
              </a:ext>
            </a:extLst>
          </p:cNvPr>
          <p:cNvSpPr/>
          <p:nvPr/>
        </p:nvSpPr>
        <p:spPr>
          <a:xfrm>
            <a:off x="263525" y="6431666"/>
            <a:ext cx="11664949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lvl="0"/>
            <a:r>
              <a:rPr lang="zh-TW" altLang="en-US" dirty="0"/>
              <a:t>輔系及雙主修課程的學分不列入畢業學分中。</a:t>
            </a:r>
            <a:r>
              <a:rPr lang="en-US" altLang="zh-TW" dirty="0"/>
              <a:t>(</a:t>
            </a:r>
            <a:r>
              <a:rPr lang="zh-TW" altLang="en-US" dirty="0"/>
              <a:t>備註：雙主修抵免學分可計入畢業學分當中</a:t>
            </a:r>
            <a:r>
              <a:rPr lang="en-US" altLang="zh-TW" dirty="0"/>
              <a:t>)</a:t>
            </a:r>
            <a:endParaRPr lang="zh-TW" altLang="en-US" dirty="0"/>
          </a:p>
        </p:txBody>
      </p: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A8763661-D882-4043-B767-38EB33F7B420}"/>
              </a:ext>
            </a:extLst>
          </p:cNvPr>
          <p:cNvSpPr/>
          <p:nvPr/>
        </p:nvSpPr>
        <p:spPr>
          <a:xfrm>
            <a:off x="7284720" y="4652694"/>
            <a:ext cx="1107440" cy="1593135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7" name="直線接點 16">
            <a:extLst>
              <a:ext uri="{FF2B5EF4-FFF2-40B4-BE49-F238E27FC236}">
                <a16:creationId xmlns:a16="http://schemas.microsoft.com/office/drawing/2014/main" id="{C7A912D2-2C0D-4740-B8BA-E87787F74DD8}"/>
              </a:ext>
            </a:extLst>
          </p:cNvPr>
          <p:cNvCxnSpPr>
            <a:endCxn id="3" idx="3"/>
          </p:cNvCxnSpPr>
          <p:nvPr/>
        </p:nvCxnSpPr>
        <p:spPr>
          <a:xfrm flipV="1">
            <a:off x="7284720" y="5449262"/>
            <a:ext cx="1107440" cy="7679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83405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980</Words>
  <Application>Microsoft Office PowerPoint</Application>
  <PresentationFormat>寬螢幕</PresentationFormat>
  <Paragraphs>166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2" baseType="lpstr">
      <vt:lpstr>微軟正黑體</vt:lpstr>
      <vt:lpstr>新細明體</vt:lpstr>
      <vt:lpstr>Arial</vt:lpstr>
      <vt:lpstr>Calibri</vt:lpstr>
      <vt:lpstr>Calibri Light</vt:lpstr>
      <vt:lpstr>Times New Roman</vt:lpstr>
      <vt:lpstr>Office 佈景主題</vt:lpstr>
      <vt:lpstr>PowerPoint 簡報</vt:lpstr>
      <vt:lpstr>PowerPoint 簡報</vt:lpstr>
      <vt:lpstr>學分認列-織品服裝學系畢業學分說明 108級入學生適用</vt:lpstr>
      <vt:lpstr>學分認列-織品服裝學系畢業學分說明 108級入學生適用</vt:lpstr>
      <vt:lpstr>學分認列-織品服裝學系畢業學分說明 108級入學生適用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學分認列-織品服裝學系畢業學分說明 108級入學生適用</dc:title>
  <dc:creator>User</dc:creator>
  <cp:lastModifiedBy>User</cp:lastModifiedBy>
  <cp:revision>33</cp:revision>
  <dcterms:created xsi:type="dcterms:W3CDTF">2022-12-27T06:16:59Z</dcterms:created>
  <dcterms:modified xsi:type="dcterms:W3CDTF">2022-12-27T10:12:56Z</dcterms:modified>
</cp:coreProperties>
</file>