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329" r:id="rId3"/>
    <p:sldId id="335" r:id="rId4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59C42F-7E8E-4800-B227-4FB0B7A51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08510D8-2A9B-4816-8B8D-B6A3708FA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E0DE867-E80F-479C-AE1E-708732480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94BAE07-FB60-4DF7-A419-17C61827C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72C3D7-0DB1-466D-95F4-C22066C45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41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342CC5-AE18-40F3-A815-6EF8F4989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F3BBE78-58C0-40F1-9CBA-3D5979C72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194FD1-DEBB-4B30-B719-6E1521413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7DBF0EF-1A01-4BAB-9A79-49DB16977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4EE97A3-EC9C-4A7F-B8DB-0981B2451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68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9C4E84D-CBBC-484C-B9ED-997FCBDF91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AD1E442-EE3C-4242-9DB0-897ACA8FA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0D2968-5D8A-4A41-AE2E-E56B9838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DBCF3B-8792-434A-B3B6-C13E7F186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12A0D9E-7E42-4F6A-97DC-B46D981BC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33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E3E5F2-FD16-4F42-AA42-FABEC013B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E63BA0-E3E3-441F-AD0A-90A48138B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B5EF76B-8F68-40FC-8FE1-C4467F4F8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0EEF30-AC9D-45A7-AD9D-43108F68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19BAEE2-E7F3-4E6C-B046-EABAC54D3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923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6BEAE7-59AE-474C-B9DD-C212689B5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ABB89D9-220A-4281-B3EF-E82C8EB6A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BA4886A-DCED-4E8E-A4A4-CAB5DA7A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1A07884-3013-4809-920D-E07F8A337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C227127-AD24-42AD-B249-CCA30F16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22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6A6BAE-9207-4BCB-A85B-58C7D257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0C37814-3D13-4357-964D-C7A0A7364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48FC95D-6AD0-4384-AD32-B1C9757F7A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15F52FB-77F7-4B86-9149-1C69AB6F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5B0864-908A-4248-9B47-5917177A5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B838379-31F6-4DC4-9BDA-090D7AB37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26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F0DE12-FCB1-4472-A20B-A3702C407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B9329CC-690B-42EC-88BA-45D8B2EF6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D5E8A67-FE64-4108-A052-BFF1B0B12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F33A9BD-7425-4338-8549-E5B8504307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9E87FF1-045F-416F-87D3-4FBDCADE9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216CEE9-53C3-433B-BE60-E4CA80197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D05AD87-FE56-4E56-9466-AAB8618C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52E711C-58CB-4F5F-861B-93A2CD39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552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EFB441-A801-4E71-8623-A6A9E89DB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C2111D9-5EB2-45A8-8DB7-E3CED6D14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CDA5D4C-75FA-4C47-9770-F68F1C518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F452FF2-2BB6-43B0-A115-938054F4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774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8593E3D-4019-4713-8914-55141657D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80937B6-CD99-4DB5-ABD9-02B2797BE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48BEAD2-E216-4334-8E4D-16729685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05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3823D7-112F-403E-89C5-00140E555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FD25F46-A90A-4C0D-A9F0-358E8DE3C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2D7AF17-735F-4EA3-A97D-7688FE8E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D790DE7-9BDA-48CE-B4AA-7B38EA035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AADD7E-E3EE-4018-B0E4-906D1A69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CBAD0A-AF90-4579-AD64-C0DC2275F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43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D6A6E2-BCF4-4B92-9A52-F4BFF43BC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2F8568-BA3D-4486-A6E2-F378DF119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F5A4194-E2AF-40D3-BEBF-0CC41CA1D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899E6E1-13F3-4C25-8FF3-C177B523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C72F9D4-850E-4399-B817-17662147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49130DE-588B-4810-9BD9-4F705CE1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15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797DBD4-FC78-4EED-8895-9D0BF9D46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8862055-FC8C-48D4-AC62-073832FC2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023DE2-165D-4A93-8681-135651DB0C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7A7CF-23D0-4D62-B8B0-ECD8FC5D6FD0}" type="datetimeFigureOut">
              <a:rPr lang="zh-TW" altLang="en-US" smtClean="0"/>
              <a:t>2023/1/4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97E537-B910-4E71-B2AA-3FA5CCB5CD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EA3D8D1-242E-4F14-BE2E-16F6F1E31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DD0E1-5E05-49BA-BD20-40E7D6DAC3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262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88ECDE89-9828-4B61-B3E8-4CE15E24D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11225"/>
            <a:ext cx="8270213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TW" dirty="0"/>
              <a:t>111-1</a:t>
            </a:r>
            <a:r>
              <a:rPr lang="zh-TW" altLang="en-US" dirty="0"/>
              <a:t>畢業專題系列課程課程討論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BAF89E3-C179-4E68-9E6B-B62B4EBF8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728992"/>
              </p:ext>
            </p:extLst>
          </p:nvPr>
        </p:nvGraphicFramePr>
        <p:xfrm>
          <a:off x="320040" y="812956"/>
          <a:ext cx="11551920" cy="5424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269">
                  <a:extLst>
                    <a:ext uri="{9D8B030D-6E8A-4147-A177-3AD203B41FA5}">
                      <a16:colId xmlns:a16="http://schemas.microsoft.com/office/drawing/2014/main" val="239540137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4114509608"/>
                    </a:ext>
                  </a:extLst>
                </a:gridCol>
                <a:gridCol w="4368800">
                  <a:extLst>
                    <a:ext uri="{9D8B030D-6E8A-4147-A177-3AD203B41FA5}">
                      <a16:colId xmlns:a16="http://schemas.microsoft.com/office/drawing/2014/main" val="2919862273"/>
                    </a:ext>
                  </a:extLst>
                </a:gridCol>
                <a:gridCol w="5110942">
                  <a:extLst>
                    <a:ext uri="{9D8B030D-6E8A-4147-A177-3AD203B41FA5}">
                      <a16:colId xmlns:a16="http://schemas.microsoft.com/office/drawing/2014/main" val="425976641"/>
                    </a:ext>
                  </a:extLst>
                </a:gridCol>
              </a:tblGrid>
              <a:tr h="482691">
                <a:tc>
                  <a:txBody>
                    <a:bodyPr/>
                    <a:lstStyle/>
                    <a:p>
                      <a:r>
                        <a:rPr lang="zh-TW" altLang="en-US" sz="1400" b="0" dirty="0"/>
                        <a:t>學年度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/>
                        <a:t>日期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/>
                        <a:t>討論內容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/>
                        <a:t>結論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671176"/>
                  </a:ext>
                </a:extLst>
              </a:tr>
              <a:tr h="1190197"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110-2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111/6/15</a:t>
                      </a:r>
                      <a:r>
                        <a:rPr lang="zh-TW" altLang="en-US" sz="1400" b="0" dirty="0"/>
                        <a:t>系行政會議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/>
                        <a:t>議題：</a:t>
                      </a:r>
                      <a:r>
                        <a:rPr lang="zh-TW" altLang="zh-TW" sz="1400" b="0" dirty="0"/>
                        <a:t>畢業專題三執行狀況討論</a:t>
                      </a:r>
                      <a:endParaRPr lang="en-US" altLang="zh-TW" sz="1400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/>
                        <a:t>議題一</a:t>
                      </a:r>
                      <a:r>
                        <a:rPr lang="en-US" altLang="zh-TW" sz="1400" b="0" dirty="0"/>
                        <a:t>111</a:t>
                      </a:r>
                      <a:r>
                        <a:rPr lang="zh-TW" altLang="en-US" sz="1400" b="0" dirty="0"/>
                        <a:t>學年度維持「畢業專題三」為必修→決議：不通過</a:t>
                      </a:r>
                      <a:endParaRPr lang="en-US" altLang="zh-TW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111-2</a:t>
                      </a:r>
                      <a:r>
                        <a:rPr lang="zh-TW" altLang="zh-TW" sz="1400" b="0" dirty="0"/>
                        <a:t>畢業專題三</a:t>
                      </a:r>
                      <a:r>
                        <a:rPr lang="zh-TW" altLang="en-US" sz="1400" b="0" dirty="0"/>
                        <a:t>調整為選修，細節再討論。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671403"/>
                  </a:ext>
                </a:extLst>
              </a:tr>
              <a:tr h="1190197"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111-1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111/8/30</a:t>
                      </a:r>
                      <a:r>
                        <a:rPr lang="zh-TW" altLang="en-US" sz="1400" b="0" dirty="0"/>
                        <a:t>課程會議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400" b="0" dirty="0"/>
                        <a:t>考量大四下校外展之執行，「</a:t>
                      </a:r>
                      <a:r>
                        <a:rPr lang="zh-TW" altLang="zh-TW" sz="1400" b="0" dirty="0"/>
                        <a:t>畢業專題三</a:t>
                      </a:r>
                      <a:r>
                        <a:rPr lang="zh-TW" altLang="en-US" sz="1400" b="0" dirty="0"/>
                        <a:t>」恢復為必修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400" b="1" dirty="0">
                          <a:solidFill>
                            <a:srgbClr val="FF0000"/>
                          </a:solidFill>
                        </a:rPr>
                        <a:t>111-2</a:t>
                      </a:r>
                      <a:r>
                        <a:rPr lang="zh-TW" altLang="zh-TW" sz="1400" b="1" dirty="0">
                          <a:solidFill>
                            <a:srgbClr val="FF0000"/>
                          </a:solidFill>
                        </a:rPr>
                        <a:t>畢業專題三</a:t>
                      </a:r>
                      <a:r>
                        <a:rPr lang="zh-TW" altLang="en-US" sz="1400" b="1" dirty="0">
                          <a:solidFill>
                            <a:srgbClr val="FF0000"/>
                          </a:solidFill>
                        </a:rPr>
                        <a:t>恢復為必修（針對</a:t>
                      </a:r>
                      <a:r>
                        <a:rPr lang="en-US" altLang="zh-TW" sz="1400" b="1" dirty="0">
                          <a:solidFill>
                            <a:srgbClr val="FF0000"/>
                          </a:solidFill>
                        </a:rPr>
                        <a:t>108</a:t>
                      </a:r>
                      <a:r>
                        <a:rPr lang="zh-TW" altLang="en-US" sz="1400" b="1" dirty="0">
                          <a:solidFill>
                            <a:srgbClr val="FF0000"/>
                          </a:solidFill>
                        </a:rPr>
                        <a:t>級學生），課程僅限校外展。</a:t>
                      </a:r>
                      <a:endParaRPr lang="en-US" altLang="zh-TW" sz="1400" b="1" dirty="0">
                        <a:solidFill>
                          <a:srgbClr val="FF0000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400" b="0" dirty="0"/>
                        <a:t>其餘</a:t>
                      </a:r>
                      <a:r>
                        <a:rPr lang="zh-TW" altLang="en-US" sz="1400" b="0" dirty="0">
                          <a:solidFill>
                            <a:srgbClr val="FF0000"/>
                          </a:solidFill>
                        </a:rPr>
                        <a:t>多元發展</a:t>
                      </a:r>
                      <a:r>
                        <a:rPr lang="zh-TW" altLang="en-US" sz="1400" b="0" dirty="0"/>
                        <a:t>另以</a:t>
                      </a:r>
                      <a:r>
                        <a:rPr lang="zh-TW" altLang="en-US" sz="1400" b="0" dirty="0">
                          <a:solidFill>
                            <a:srgbClr val="FF0000"/>
                          </a:solidFill>
                        </a:rPr>
                        <a:t>選修</a:t>
                      </a:r>
                      <a:r>
                        <a:rPr lang="zh-TW" altLang="en-US" sz="1400" b="0" dirty="0"/>
                        <a:t>課方式開課。</a:t>
                      </a:r>
                      <a:endParaRPr lang="en-US" altLang="zh-TW" sz="1400" b="0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TW" sz="1400" b="0" dirty="0"/>
                        <a:t>109</a:t>
                      </a:r>
                      <a:r>
                        <a:rPr lang="zh-TW" altLang="en-US" sz="1400" b="0" dirty="0"/>
                        <a:t>級學生畢業專題三再討論，可考慮恢復至</a:t>
                      </a:r>
                      <a:r>
                        <a:rPr lang="en-US" altLang="zh-TW" sz="1400" b="0" dirty="0"/>
                        <a:t>106</a:t>
                      </a:r>
                      <a:r>
                        <a:rPr lang="zh-TW" altLang="en-US" sz="1400" b="0" dirty="0"/>
                        <a:t>級（含）以前畢業專題一</a:t>
                      </a:r>
                      <a:r>
                        <a:rPr lang="en-US" altLang="zh-TW" sz="1400" b="0" dirty="0"/>
                        <a:t>/</a:t>
                      </a:r>
                      <a:r>
                        <a:rPr lang="zh-TW" altLang="en-US" sz="1400" b="0" dirty="0"/>
                        <a:t>二（四上</a:t>
                      </a:r>
                      <a:r>
                        <a:rPr lang="en-US" altLang="zh-TW" sz="1400" b="0" dirty="0"/>
                        <a:t>/</a:t>
                      </a:r>
                      <a:r>
                        <a:rPr lang="zh-TW" altLang="en-US" sz="1400" b="0" dirty="0"/>
                        <a:t>四下）開課，四上完成所有</a:t>
                      </a:r>
                      <a:r>
                        <a:rPr lang="en-US" altLang="zh-TW" sz="1400" b="0" dirty="0"/>
                        <a:t>BAC/MAC/GAC</a:t>
                      </a:r>
                      <a:r>
                        <a:rPr lang="zh-TW" altLang="en-US" sz="1400" b="0" dirty="0"/>
                        <a:t>；四下限校外展</a:t>
                      </a:r>
                      <a:endParaRPr lang="en-US" altLang="zh-TW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245699"/>
                  </a:ext>
                </a:extLst>
              </a:tr>
              <a:tr h="1190197"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111-1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111/11/02</a:t>
                      </a:r>
                      <a:r>
                        <a:rPr lang="zh-TW" altLang="en-US" sz="1400" b="0" dirty="0"/>
                        <a:t>系行政會議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zh-TW" altLang="en-US" sz="1400" dirty="0"/>
                        <a:t>議案</a:t>
                      </a:r>
                      <a:r>
                        <a:rPr lang="en-US" altLang="zh-TW" sz="1400" dirty="0"/>
                        <a:t>1</a:t>
                      </a:r>
                      <a:r>
                        <a:rPr lang="zh-TW" altLang="en-US" sz="1400" dirty="0"/>
                        <a:t>：自</a:t>
                      </a:r>
                      <a:r>
                        <a:rPr lang="en-US" altLang="zh-TW" sz="1400" dirty="0"/>
                        <a:t>109</a:t>
                      </a:r>
                      <a:r>
                        <a:rPr lang="zh-TW" altLang="en-US" sz="1400" dirty="0"/>
                        <a:t>級入學生起刪除必修課程「畢業專題三」，重補修該課程者，以</a:t>
                      </a:r>
                      <a:r>
                        <a:rPr lang="en-US" altLang="zh-TW" sz="1400" dirty="0"/>
                        <a:t>2</a:t>
                      </a:r>
                      <a:r>
                        <a:rPr lang="zh-TW" altLang="en-US" sz="1400" dirty="0"/>
                        <a:t>學分系內選修課程替代。</a:t>
                      </a:r>
                    </a:p>
                    <a:p>
                      <a:pPr marL="0" indent="0">
                        <a:buNone/>
                      </a:pPr>
                      <a:r>
                        <a:rPr lang="zh-TW" altLang="en-US" sz="1400" dirty="0"/>
                        <a:t>議案</a:t>
                      </a:r>
                      <a:r>
                        <a:rPr lang="en-US" altLang="zh-TW" sz="1400" dirty="0"/>
                        <a:t>2</a:t>
                      </a:r>
                      <a:r>
                        <a:rPr lang="zh-TW" altLang="en-US" sz="1400" dirty="0"/>
                        <a:t>：</a:t>
                      </a:r>
                      <a:r>
                        <a:rPr lang="en-US" altLang="zh-TW" sz="1400" dirty="0"/>
                        <a:t>109</a:t>
                      </a:r>
                      <a:r>
                        <a:rPr lang="zh-TW" altLang="en-US" sz="1400" dirty="0"/>
                        <a:t>級入學生起「畢業專題一」、 「畢業專題二」變更為 「畢業專題」學年課，改為四年級開課。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400" dirty="0"/>
                        <a:t>議案</a:t>
                      </a:r>
                      <a:r>
                        <a:rPr lang="en-US" altLang="zh-TW" sz="1400" dirty="0"/>
                        <a:t>1</a:t>
                      </a:r>
                      <a:r>
                        <a:rPr lang="zh-TW" altLang="en-US" sz="1400" dirty="0"/>
                        <a:t>：通過</a:t>
                      </a:r>
                      <a:endParaRPr lang="en-US" altLang="zh-TW" sz="1400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400" dirty="0"/>
                        <a:t>議案</a:t>
                      </a:r>
                      <a:r>
                        <a:rPr lang="en-US" altLang="zh-TW" sz="1400" dirty="0"/>
                        <a:t>2</a:t>
                      </a:r>
                      <a:r>
                        <a:rPr lang="zh-TW" altLang="en-US" sz="1400" dirty="0"/>
                        <a:t>：通過</a:t>
                      </a:r>
                      <a:endParaRPr lang="en-US" altLang="zh-TW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637335"/>
                  </a:ext>
                </a:extLst>
              </a:tr>
              <a:tr h="1190197"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111-1</a:t>
                      </a: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b="0" dirty="0"/>
                        <a:t>112/01/03</a:t>
                      </a:r>
                      <a:r>
                        <a:rPr lang="zh-TW" altLang="en-US" sz="1400" b="0" dirty="0"/>
                        <a:t>系行政會議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1400" b="0" dirty="0"/>
                        <a:t>線上展納入「畢業專題三」課程計分，配比為「校外展</a:t>
                      </a:r>
                      <a:r>
                        <a:rPr lang="en-US" altLang="zh-TW" sz="1400" b="0" dirty="0"/>
                        <a:t>70</a:t>
                      </a:r>
                      <a:r>
                        <a:rPr lang="zh-TW" altLang="en-US" sz="1400" b="0" dirty="0"/>
                        <a:t>％、線上展</a:t>
                      </a:r>
                      <a:r>
                        <a:rPr lang="en-US" altLang="zh-TW" sz="1400" b="0" dirty="0"/>
                        <a:t>30</a:t>
                      </a:r>
                      <a:r>
                        <a:rPr lang="zh-TW" altLang="en-US" sz="1400" b="0" dirty="0"/>
                        <a:t>％」</a:t>
                      </a:r>
                      <a:endParaRPr lang="en-US" altLang="zh-TW" sz="1400" b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400" b="0" dirty="0"/>
                        <a:t>線上展納入「畢業專題」課程計分（學年課），配比為「校外展</a:t>
                      </a:r>
                      <a:r>
                        <a:rPr lang="en-US" altLang="zh-TW" sz="1400" b="0" dirty="0"/>
                        <a:t>70</a:t>
                      </a:r>
                      <a:r>
                        <a:rPr lang="zh-TW" altLang="en-US" sz="1400" b="0" dirty="0"/>
                        <a:t>％、線上展</a:t>
                      </a:r>
                      <a:r>
                        <a:rPr lang="en-US" altLang="zh-TW" sz="1400" b="0" dirty="0"/>
                        <a:t>30</a:t>
                      </a:r>
                      <a:r>
                        <a:rPr lang="zh-TW" altLang="en-US" sz="1400" b="0" dirty="0"/>
                        <a:t>％」</a:t>
                      </a:r>
                      <a:endParaRPr lang="en-US" altLang="zh-TW" sz="1400" b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zh-TW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1400" b="0" dirty="0"/>
                        <a:t>通過</a:t>
                      </a:r>
                      <a:endParaRPr lang="en-US" altLang="zh-TW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747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19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904613" y="2616604"/>
            <a:ext cx="1782914" cy="396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畢專一（必修）</a:t>
            </a:r>
          </a:p>
        </p:txBody>
      </p:sp>
      <p:sp>
        <p:nvSpPr>
          <p:cNvPr id="11" name="矩形 10"/>
          <p:cNvSpPr/>
          <p:nvPr/>
        </p:nvSpPr>
        <p:spPr>
          <a:xfrm>
            <a:off x="5353828" y="2616604"/>
            <a:ext cx="6079204" cy="396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畢專三（必修）</a:t>
            </a:r>
          </a:p>
        </p:txBody>
      </p:sp>
      <p:sp>
        <p:nvSpPr>
          <p:cNvPr id="12" name="矩形 11"/>
          <p:cNvSpPr/>
          <p:nvPr/>
        </p:nvSpPr>
        <p:spPr>
          <a:xfrm>
            <a:off x="904613" y="2048559"/>
            <a:ext cx="1782914" cy="4644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三下</a:t>
            </a:r>
          </a:p>
        </p:txBody>
      </p:sp>
      <p:sp>
        <p:nvSpPr>
          <p:cNvPr id="14" name="矩形 13"/>
          <p:cNvSpPr/>
          <p:nvPr/>
        </p:nvSpPr>
        <p:spPr>
          <a:xfrm>
            <a:off x="5353828" y="2048559"/>
            <a:ext cx="6079204" cy="4644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四下</a:t>
            </a:r>
          </a:p>
        </p:txBody>
      </p:sp>
      <p:sp>
        <p:nvSpPr>
          <p:cNvPr id="20" name="手繪多邊形 19"/>
          <p:cNvSpPr/>
          <p:nvPr/>
        </p:nvSpPr>
        <p:spPr>
          <a:xfrm>
            <a:off x="8733509" y="3361874"/>
            <a:ext cx="2624133" cy="360000"/>
          </a:xfrm>
          <a:custGeom>
            <a:avLst/>
            <a:gdLst>
              <a:gd name="connsiteX0" fmla="*/ 0 w 1783061"/>
              <a:gd name="connsiteY0" fmla="*/ 0 h 543833"/>
              <a:gd name="connsiteX1" fmla="*/ 1783061 w 1783061"/>
              <a:gd name="connsiteY1" fmla="*/ 0 h 543833"/>
              <a:gd name="connsiteX2" fmla="*/ 1783061 w 1783061"/>
              <a:gd name="connsiteY2" fmla="*/ 543833 h 543833"/>
              <a:gd name="connsiteX3" fmla="*/ 0 w 1783061"/>
              <a:gd name="connsiteY3" fmla="*/ 543833 h 543833"/>
              <a:gd name="connsiteX4" fmla="*/ 0 w 1783061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3061" h="543833">
                <a:moveTo>
                  <a:pt x="0" y="0"/>
                </a:moveTo>
                <a:lnTo>
                  <a:pt x="1783061" y="0"/>
                </a:lnTo>
                <a:lnTo>
                  <a:pt x="1783061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kern="1200" dirty="0">
                <a:solidFill>
                  <a:schemeClr val="tx1"/>
                </a:solidFill>
                <a:latin typeface="+mn-ea"/>
              </a:rPr>
              <a:t>多元發展</a:t>
            </a:r>
          </a:p>
        </p:txBody>
      </p:sp>
      <p:sp>
        <p:nvSpPr>
          <p:cNvPr id="25" name="文字方塊 24"/>
          <p:cNvSpPr txBox="1"/>
          <p:nvPr/>
        </p:nvSpPr>
        <p:spPr>
          <a:xfrm>
            <a:off x="904613" y="3361874"/>
            <a:ext cx="1782914" cy="369332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solidFill>
                  <a:schemeClr val="tx1"/>
                </a:solidFill>
                <a:latin typeface="+mn-ea"/>
              </a:rPr>
              <a:t>BAC</a:t>
            </a:r>
            <a:endParaRPr lang="zh-TW" altLang="en-US" b="1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29" name="肘形接點 28"/>
          <p:cNvCxnSpPr>
            <a:cxnSpLocks/>
          </p:cNvCxnSpPr>
          <p:nvPr/>
        </p:nvCxnSpPr>
        <p:spPr>
          <a:xfrm rot="16200000" flipH="1">
            <a:off x="6373032" y="3830059"/>
            <a:ext cx="284161" cy="32295"/>
          </a:xfrm>
          <a:prstGeom prst="bentConnector3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肘形接點 29"/>
          <p:cNvCxnSpPr>
            <a:cxnSpLocks/>
          </p:cNvCxnSpPr>
          <p:nvPr/>
        </p:nvCxnSpPr>
        <p:spPr>
          <a:xfrm>
            <a:off x="6459209" y="3851853"/>
            <a:ext cx="774912" cy="142082"/>
          </a:xfrm>
          <a:prstGeom prst="bentConnector2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肘形接點 30"/>
          <p:cNvCxnSpPr/>
          <p:nvPr/>
        </p:nvCxnSpPr>
        <p:spPr>
          <a:xfrm rot="10800000" flipV="1">
            <a:off x="8743953" y="3856835"/>
            <a:ext cx="861275" cy="652012"/>
          </a:xfrm>
          <a:prstGeom prst="bentConnector3">
            <a:avLst>
              <a:gd name="adj1" fmla="val 100171"/>
            </a:avLst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接點 31"/>
          <p:cNvCxnSpPr/>
          <p:nvPr/>
        </p:nvCxnSpPr>
        <p:spPr>
          <a:xfrm>
            <a:off x="9263349" y="3856266"/>
            <a:ext cx="1376153" cy="661874"/>
          </a:xfrm>
          <a:prstGeom prst="bentConnector3">
            <a:avLst>
              <a:gd name="adj1" fmla="val 102671"/>
            </a:avLst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肘形接點 32"/>
          <p:cNvCxnSpPr/>
          <p:nvPr/>
        </p:nvCxnSpPr>
        <p:spPr>
          <a:xfrm rot="16200000" flipH="1">
            <a:off x="9644256" y="3999823"/>
            <a:ext cx="808604" cy="228034"/>
          </a:xfrm>
          <a:prstGeom prst="bentConnector3">
            <a:avLst>
              <a:gd name="adj1" fmla="val 18281"/>
            </a:avLst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肘形接點 33"/>
          <p:cNvCxnSpPr/>
          <p:nvPr/>
        </p:nvCxnSpPr>
        <p:spPr>
          <a:xfrm rot="5400000">
            <a:off x="9322506" y="4194105"/>
            <a:ext cx="678647" cy="1692"/>
          </a:xfrm>
          <a:prstGeom prst="bentConnector3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肘形接點 34"/>
          <p:cNvCxnSpPr/>
          <p:nvPr/>
        </p:nvCxnSpPr>
        <p:spPr>
          <a:xfrm rot="16200000" flipH="1">
            <a:off x="8836938" y="4184814"/>
            <a:ext cx="647265" cy="800"/>
          </a:xfrm>
          <a:prstGeom prst="bentConnector3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手繪多邊形 45"/>
          <p:cNvSpPr/>
          <p:nvPr/>
        </p:nvSpPr>
        <p:spPr>
          <a:xfrm>
            <a:off x="5475496" y="3370075"/>
            <a:ext cx="1752853" cy="360000"/>
          </a:xfrm>
          <a:custGeom>
            <a:avLst/>
            <a:gdLst>
              <a:gd name="connsiteX0" fmla="*/ 0 w 1783061"/>
              <a:gd name="connsiteY0" fmla="*/ 0 h 543833"/>
              <a:gd name="connsiteX1" fmla="*/ 1783061 w 1783061"/>
              <a:gd name="connsiteY1" fmla="*/ 0 h 543833"/>
              <a:gd name="connsiteX2" fmla="*/ 1783061 w 1783061"/>
              <a:gd name="connsiteY2" fmla="*/ 543833 h 543833"/>
              <a:gd name="connsiteX3" fmla="*/ 0 w 1783061"/>
              <a:gd name="connsiteY3" fmla="*/ 543833 h 543833"/>
              <a:gd name="connsiteX4" fmla="*/ 0 w 1783061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3061" h="543833">
                <a:moveTo>
                  <a:pt x="0" y="0"/>
                </a:moveTo>
                <a:lnTo>
                  <a:pt x="1783061" y="0"/>
                </a:lnTo>
                <a:lnTo>
                  <a:pt x="1783061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kern="1200" dirty="0">
                <a:solidFill>
                  <a:schemeClr val="tx1"/>
                </a:solidFill>
                <a:latin typeface="+mn-ea"/>
              </a:rPr>
              <a:t>校外展</a:t>
            </a:r>
            <a:r>
              <a:rPr lang="en-US" altLang="zh-TW" sz="1600" b="1" kern="1200" dirty="0">
                <a:solidFill>
                  <a:schemeClr val="tx1"/>
                </a:solidFill>
                <a:latin typeface="+mn-ea"/>
              </a:rPr>
              <a:t>70</a:t>
            </a:r>
            <a:r>
              <a:rPr lang="zh-TW" altLang="en-US" sz="1600" b="1" kern="1200" dirty="0">
                <a:solidFill>
                  <a:schemeClr val="tx1"/>
                </a:solidFill>
                <a:latin typeface="+mn-ea"/>
              </a:rPr>
              <a:t>％</a:t>
            </a:r>
          </a:p>
        </p:txBody>
      </p:sp>
      <p:cxnSp>
        <p:nvCxnSpPr>
          <p:cNvPr id="48" name="肘形接點 47"/>
          <p:cNvCxnSpPr/>
          <p:nvPr/>
        </p:nvCxnSpPr>
        <p:spPr>
          <a:xfrm rot="16200000" flipH="1">
            <a:off x="10580798" y="3934469"/>
            <a:ext cx="682658" cy="516953"/>
          </a:xfrm>
          <a:prstGeom prst="bentConnector3">
            <a:avLst>
              <a:gd name="adj1" fmla="val 586"/>
            </a:avLst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48"/>
          <p:cNvSpPr/>
          <p:nvPr/>
        </p:nvSpPr>
        <p:spPr>
          <a:xfrm>
            <a:off x="333936" y="2018852"/>
            <a:ext cx="423704" cy="46344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/>
              <a:t>年級</a:t>
            </a:r>
          </a:p>
        </p:txBody>
      </p:sp>
      <p:sp>
        <p:nvSpPr>
          <p:cNvPr id="50" name="矩形 49"/>
          <p:cNvSpPr/>
          <p:nvPr/>
        </p:nvSpPr>
        <p:spPr>
          <a:xfrm>
            <a:off x="333936" y="2603260"/>
            <a:ext cx="423704" cy="6603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/>
              <a:t>課程</a:t>
            </a:r>
          </a:p>
        </p:txBody>
      </p:sp>
      <p:sp>
        <p:nvSpPr>
          <p:cNvPr id="51" name="矩形 50"/>
          <p:cNvSpPr/>
          <p:nvPr/>
        </p:nvSpPr>
        <p:spPr>
          <a:xfrm>
            <a:off x="333936" y="3383788"/>
            <a:ext cx="423704" cy="206432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</a:rPr>
              <a:t>教學活動</a:t>
            </a:r>
          </a:p>
        </p:txBody>
      </p:sp>
      <p:sp>
        <p:nvSpPr>
          <p:cNvPr id="70" name="矩形 69"/>
          <p:cNvSpPr/>
          <p:nvPr/>
        </p:nvSpPr>
        <p:spPr>
          <a:xfrm>
            <a:off x="5480607" y="4001900"/>
            <a:ext cx="646784" cy="2748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</a:rPr>
              <a:t>織設組</a:t>
            </a:r>
          </a:p>
        </p:txBody>
      </p:sp>
      <p:sp>
        <p:nvSpPr>
          <p:cNvPr id="72" name="矩形 71"/>
          <p:cNvSpPr/>
          <p:nvPr/>
        </p:nvSpPr>
        <p:spPr>
          <a:xfrm>
            <a:off x="6910729" y="4001555"/>
            <a:ext cx="646784" cy="25890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</a:rPr>
              <a:t>行銷組</a:t>
            </a:r>
          </a:p>
        </p:txBody>
      </p:sp>
      <p:cxnSp>
        <p:nvCxnSpPr>
          <p:cNvPr id="86" name="肘形接點 85"/>
          <p:cNvCxnSpPr/>
          <p:nvPr/>
        </p:nvCxnSpPr>
        <p:spPr>
          <a:xfrm>
            <a:off x="4956315" y="3556869"/>
            <a:ext cx="397513" cy="917"/>
          </a:xfrm>
          <a:prstGeom prst="bent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肘形接點 94"/>
          <p:cNvCxnSpPr>
            <a:cxnSpLocks/>
          </p:cNvCxnSpPr>
          <p:nvPr/>
        </p:nvCxnSpPr>
        <p:spPr>
          <a:xfrm rot="10800000" flipV="1">
            <a:off x="5803999" y="3844576"/>
            <a:ext cx="923470" cy="142083"/>
          </a:xfrm>
          <a:prstGeom prst="bentConnector2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肘形接點 101"/>
          <p:cNvCxnSpPr>
            <a:stCxn id="70" idx="2"/>
          </p:cNvCxnSpPr>
          <p:nvPr/>
        </p:nvCxnSpPr>
        <p:spPr>
          <a:xfrm rot="5400000">
            <a:off x="5627668" y="4340717"/>
            <a:ext cx="240311" cy="112352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肘形接點 104"/>
          <p:cNvCxnSpPr>
            <a:stCxn id="70" idx="2"/>
          </p:cNvCxnSpPr>
          <p:nvPr/>
        </p:nvCxnSpPr>
        <p:spPr>
          <a:xfrm rot="16200000" flipH="1">
            <a:off x="5788989" y="4291748"/>
            <a:ext cx="331511" cy="301490"/>
          </a:xfrm>
          <a:prstGeom prst="bentConnector3">
            <a:avLst>
              <a:gd name="adj1" fmla="val 35634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肘形接點 117"/>
          <p:cNvCxnSpPr>
            <a:cxnSpLocks/>
          </p:cNvCxnSpPr>
          <p:nvPr/>
        </p:nvCxnSpPr>
        <p:spPr>
          <a:xfrm rot="16200000" flipH="1">
            <a:off x="6375977" y="4418592"/>
            <a:ext cx="357840" cy="5071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肘形接點 119"/>
          <p:cNvCxnSpPr/>
          <p:nvPr/>
        </p:nvCxnSpPr>
        <p:spPr>
          <a:xfrm rot="5400000">
            <a:off x="7094762" y="4408886"/>
            <a:ext cx="267450" cy="276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手繪多邊形 20"/>
          <p:cNvSpPr/>
          <p:nvPr/>
        </p:nvSpPr>
        <p:spPr>
          <a:xfrm>
            <a:off x="5443801" y="4517047"/>
            <a:ext cx="389281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織設靜態展</a:t>
            </a:r>
          </a:p>
        </p:txBody>
      </p:sp>
      <p:sp>
        <p:nvSpPr>
          <p:cNvPr id="22" name="手繪多邊形 21"/>
          <p:cNvSpPr/>
          <p:nvPr/>
        </p:nvSpPr>
        <p:spPr>
          <a:xfrm>
            <a:off x="6382791" y="4532981"/>
            <a:ext cx="359126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5875" tIns="15875" rIns="15875" bIns="15875" numCol="1" spcCol="1270" anchor="ctr" anchorCtr="0">
            <a:noAutofit/>
          </a:bodyPr>
          <a:lstStyle/>
          <a:p>
            <a:pPr lvl="0" algn="ctr" defTabSz="11112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服裝</a:t>
            </a:r>
            <a:r>
              <a:rPr lang="zh-TW" altLang="en-US" sz="1600" b="1" dirty="0">
                <a:solidFill>
                  <a:schemeClr val="tx1"/>
                </a:solidFill>
                <a:latin typeface="+mn-ea"/>
              </a:rPr>
              <a:t>動態展</a:t>
            </a:r>
            <a:endParaRPr lang="zh-TW" altLang="en-US" sz="1600" b="1" kern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3" name="手繪多邊形 22"/>
          <p:cNvSpPr/>
          <p:nvPr/>
        </p:nvSpPr>
        <p:spPr>
          <a:xfrm>
            <a:off x="6992236" y="4532981"/>
            <a:ext cx="389281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5875" tIns="15875" rIns="15875" bIns="15875" numCol="1" spcCol="1270" anchor="ctr" anchorCtr="0">
            <a:noAutofit/>
          </a:bodyPr>
          <a:lstStyle/>
          <a:p>
            <a:pPr lvl="0" algn="ctr" defTabSz="11112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行銷組靜態展</a:t>
            </a:r>
          </a:p>
        </p:txBody>
      </p:sp>
      <p:sp>
        <p:nvSpPr>
          <p:cNvPr id="24" name="手繪多邊形 23"/>
          <p:cNvSpPr/>
          <p:nvPr/>
        </p:nvSpPr>
        <p:spPr>
          <a:xfrm>
            <a:off x="5868120" y="4525014"/>
            <a:ext cx="389281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dirty="0">
                <a:solidFill>
                  <a:schemeClr val="tx1"/>
                </a:solidFill>
                <a:latin typeface="+mn-ea"/>
              </a:rPr>
              <a:t>毛衣動態展</a:t>
            </a:r>
          </a:p>
        </p:txBody>
      </p:sp>
      <p:sp>
        <p:nvSpPr>
          <p:cNvPr id="71" name="矩形 70"/>
          <p:cNvSpPr/>
          <p:nvPr/>
        </p:nvSpPr>
        <p:spPr>
          <a:xfrm>
            <a:off x="6185008" y="3995908"/>
            <a:ext cx="646784" cy="2748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</a:rPr>
              <a:t>服飾組</a:t>
            </a:r>
          </a:p>
        </p:txBody>
      </p:sp>
      <p:sp>
        <p:nvSpPr>
          <p:cNvPr id="15" name="手繪多邊形 14"/>
          <p:cNvSpPr/>
          <p:nvPr/>
        </p:nvSpPr>
        <p:spPr>
          <a:xfrm>
            <a:off x="8537366" y="4508846"/>
            <a:ext cx="389281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>
              <a:defRPr/>
            </a:pPr>
            <a:r>
              <a:rPr lang="zh-TW" altLang="en-US" sz="1600" b="1" dirty="0">
                <a:solidFill>
                  <a:schemeClr val="tx1"/>
                </a:solidFill>
              </a:rPr>
              <a:t>設計競演</a:t>
            </a:r>
          </a:p>
        </p:txBody>
      </p:sp>
      <p:sp>
        <p:nvSpPr>
          <p:cNvPr id="16" name="手繪多邊形 15"/>
          <p:cNvSpPr/>
          <p:nvPr/>
        </p:nvSpPr>
        <p:spPr>
          <a:xfrm>
            <a:off x="9975237" y="4508846"/>
            <a:ext cx="389281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企業實習</a:t>
            </a:r>
            <a:endParaRPr lang="zh-TW" altLang="en-US" sz="1600" b="1" kern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手繪多邊形 16"/>
          <p:cNvSpPr/>
          <p:nvPr/>
        </p:nvSpPr>
        <p:spPr>
          <a:xfrm>
            <a:off x="9449593" y="4508846"/>
            <a:ext cx="411649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sz="1600" b="1" i="0" u="none" kern="1200" dirty="0">
                <a:solidFill>
                  <a:schemeClr val="tx1"/>
                </a:solidFill>
                <a:latin typeface="+mn-ea"/>
              </a:rPr>
              <a:t>期刊</a:t>
            </a:r>
            <a:r>
              <a:rPr lang="en-US" sz="1600" b="1" i="0" u="none" kern="1200" dirty="0">
                <a:solidFill>
                  <a:schemeClr val="tx1"/>
                </a:solidFill>
                <a:latin typeface="+mn-ea"/>
              </a:rPr>
              <a:t>/</a:t>
            </a:r>
            <a:r>
              <a:rPr lang="zh-TW" sz="1600" b="1" i="0" u="none" kern="1200" dirty="0">
                <a:solidFill>
                  <a:schemeClr val="tx1"/>
                </a:solidFill>
                <a:latin typeface="+mn-ea"/>
              </a:rPr>
              <a:t>研討會</a:t>
            </a:r>
            <a:endParaRPr lang="zh-TW" altLang="en-US" sz="1600" b="1" kern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手繪多邊形 17"/>
          <p:cNvSpPr/>
          <p:nvPr/>
        </p:nvSpPr>
        <p:spPr>
          <a:xfrm>
            <a:off x="10469011" y="4508846"/>
            <a:ext cx="389281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服務學習</a:t>
            </a:r>
            <a:endParaRPr lang="zh-TW" altLang="en-US" sz="1600" b="1" kern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手繪多邊形 18"/>
          <p:cNvSpPr/>
          <p:nvPr/>
        </p:nvSpPr>
        <p:spPr>
          <a:xfrm>
            <a:off x="10967339" y="4508846"/>
            <a:ext cx="389281" cy="1453007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交換學生</a:t>
            </a:r>
            <a:endParaRPr lang="zh-TW" altLang="en-US" sz="1600" b="1" kern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7" name="手繪多邊形 46"/>
          <p:cNvSpPr/>
          <p:nvPr/>
        </p:nvSpPr>
        <p:spPr>
          <a:xfrm>
            <a:off x="8975360" y="4508846"/>
            <a:ext cx="411649" cy="1453008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zh-TW" sz="1600" b="1" dirty="0">
                <a:solidFill>
                  <a:schemeClr val="tx1"/>
                </a:solidFill>
                <a:latin typeface="+mn-ea"/>
              </a:rPr>
              <a:t>行銷競賽</a:t>
            </a:r>
            <a:endParaRPr lang="zh-TW" altLang="en-US" sz="1600" b="1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154" name="肘形接點 153"/>
          <p:cNvCxnSpPr/>
          <p:nvPr/>
        </p:nvCxnSpPr>
        <p:spPr>
          <a:xfrm>
            <a:off x="4956315" y="2836219"/>
            <a:ext cx="397513" cy="917"/>
          </a:xfrm>
          <a:prstGeom prst="bentConnector3">
            <a:avLst>
              <a:gd name="adj1" fmla="val 85144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肘形接點 155"/>
          <p:cNvCxnSpPr/>
          <p:nvPr/>
        </p:nvCxnSpPr>
        <p:spPr>
          <a:xfrm>
            <a:off x="4956315" y="2276299"/>
            <a:ext cx="397513" cy="917"/>
          </a:xfrm>
          <a:prstGeom prst="bentConnector3">
            <a:avLst>
              <a:gd name="adj1" fmla="val 85144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肘形接點 156"/>
          <p:cNvCxnSpPr/>
          <p:nvPr/>
        </p:nvCxnSpPr>
        <p:spPr>
          <a:xfrm>
            <a:off x="2697203" y="3556869"/>
            <a:ext cx="397513" cy="917"/>
          </a:xfrm>
          <a:prstGeom prst="bent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肘形接點 157"/>
          <p:cNvCxnSpPr/>
          <p:nvPr/>
        </p:nvCxnSpPr>
        <p:spPr>
          <a:xfrm>
            <a:off x="2697203" y="2836219"/>
            <a:ext cx="397513" cy="917"/>
          </a:xfrm>
          <a:prstGeom prst="bentConnector3">
            <a:avLst>
              <a:gd name="adj1" fmla="val 85144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肘形接點 158"/>
          <p:cNvCxnSpPr/>
          <p:nvPr/>
        </p:nvCxnSpPr>
        <p:spPr>
          <a:xfrm>
            <a:off x="2697203" y="2276299"/>
            <a:ext cx="397513" cy="917"/>
          </a:xfrm>
          <a:prstGeom prst="bentConnector3">
            <a:avLst>
              <a:gd name="adj1" fmla="val 85144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FCC45E4A-FA83-4A7B-A0DB-F696C7BD43D3}"/>
              </a:ext>
            </a:extLst>
          </p:cNvPr>
          <p:cNvSpPr txBox="1"/>
          <p:nvPr/>
        </p:nvSpPr>
        <p:spPr>
          <a:xfrm>
            <a:off x="823714" y="1473994"/>
            <a:ext cx="1858996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/>
              <a:t>110</a:t>
            </a:r>
            <a:r>
              <a:rPr lang="zh-TW" altLang="en-US" sz="1600" dirty="0"/>
              <a:t>學年度下學期</a:t>
            </a:r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69DE3915-3183-4533-8B0B-8470E697BDB8}"/>
              </a:ext>
            </a:extLst>
          </p:cNvPr>
          <p:cNvSpPr txBox="1"/>
          <p:nvPr/>
        </p:nvSpPr>
        <p:spPr>
          <a:xfrm>
            <a:off x="3136943" y="1473994"/>
            <a:ext cx="1850453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/>
              <a:t>111</a:t>
            </a:r>
            <a:r>
              <a:rPr lang="zh-TW" altLang="en-US" sz="1600" dirty="0"/>
              <a:t>學年度上學期</a:t>
            </a:r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535C6EDF-9CE9-447D-A3C6-AF28752B2ACA}"/>
              </a:ext>
            </a:extLst>
          </p:cNvPr>
          <p:cNvSpPr txBox="1"/>
          <p:nvPr/>
        </p:nvSpPr>
        <p:spPr>
          <a:xfrm>
            <a:off x="5316519" y="1473994"/>
            <a:ext cx="6116513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/>
              <a:t>111</a:t>
            </a:r>
            <a:r>
              <a:rPr lang="zh-TW" altLang="en-US" sz="1600" dirty="0"/>
              <a:t>學年度下學期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3372F9EA-EEF9-4B2C-B085-786D4975A089}"/>
              </a:ext>
            </a:extLst>
          </p:cNvPr>
          <p:cNvSpPr/>
          <p:nvPr/>
        </p:nvSpPr>
        <p:spPr>
          <a:xfrm>
            <a:off x="360660" y="5872480"/>
            <a:ext cx="423704" cy="8758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</a:rPr>
              <a:t>成績佔比</a:t>
            </a: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55358CCA-F47A-4492-8E65-CA2482CA1B57}"/>
              </a:ext>
            </a:extLst>
          </p:cNvPr>
          <p:cNvSpPr/>
          <p:nvPr/>
        </p:nvSpPr>
        <p:spPr>
          <a:xfrm>
            <a:off x="696036" y="244065"/>
            <a:ext cx="55547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400" dirty="0"/>
              <a:t>108</a:t>
            </a:r>
            <a:r>
              <a:rPr lang="zh-TW" altLang="en-US" sz="4400" dirty="0"/>
              <a:t>級畢業專題三課程</a:t>
            </a:r>
          </a:p>
        </p:txBody>
      </p:sp>
      <p:sp>
        <p:nvSpPr>
          <p:cNvPr id="4" name="十字形 3">
            <a:extLst>
              <a:ext uri="{FF2B5EF4-FFF2-40B4-BE49-F238E27FC236}">
                <a16:creationId xmlns:a16="http://schemas.microsoft.com/office/drawing/2014/main" id="{BC68E0F1-E26F-4468-9323-6F80EE9BB9CE}"/>
              </a:ext>
            </a:extLst>
          </p:cNvPr>
          <p:cNvSpPr/>
          <p:nvPr/>
        </p:nvSpPr>
        <p:spPr>
          <a:xfrm rot="2700000">
            <a:off x="9000057" y="4423303"/>
            <a:ext cx="383032" cy="383032"/>
          </a:xfrm>
          <a:prstGeom prst="plus">
            <a:avLst>
              <a:gd name="adj" fmla="val 427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十字形 57">
            <a:extLst>
              <a:ext uri="{FF2B5EF4-FFF2-40B4-BE49-F238E27FC236}">
                <a16:creationId xmlns:a16="http://schemas.microsoft.com/office/drawing/2014/main" id="{F59CDEC3-639D-468C-A622-03DCB288B4DC}"/>
              </a:ext>
            </a:extLst>
          </p:cNvPr>
          <p:cNvSpPr/>
          <p:nvPr/>
        </p:nvSpPr>
        <p:spPr>
          <a:xfrm rot="2700000">
            <a:off x="9454408" y="4408532"/>
            <a:ext cx="383032" cy="383032"/>
          </a:xfrm>
          <a:prstGeom prst="plus">
            <a:avLst>
              <a:gd name="adj" fmla="val 427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十字形 60">
            <a:extLst>
              <a:ext uri="{FF2B5EF4-FFF2-40B4-BE49-F238E27FC236}">
                <a16:creationId xmlns:a16="http://schemas.microsoft.com/office/drawing/2014/main" id="{D8EF2BD6-F6C4-467A-874C-65DDD5C0A76A}"/>
              </a:ext>
            </a:extLst>
          </p:cNvPr>
          <p:cNvSpPr/>
          <p:nvPr/>
        </p:nvSpPr>
        <p:spPr>
          <a:xfrm rot="2700000">
            <a:off x="10492223" y="4461016"/>
            <a:ext cx="383032" cy="383032"/>
          </a:xfrm>
          <a:prstGeom prst="plus">
            <a:avLst>
              <a:gd name="adj" fmla="val 427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十字形 61">
            <a:extLst>
              <a:ext uri="{FF2B5EF4-FFF2-40B4-BE49-F238E27FC236}">
                <a16:creationId xmlns:a16="http://schemas.microsoft.com/office/drawing/2014/main" id="{66E2BA1A-E6B5-4633-9537-F22221D16C62}"/>
              </a:ext>
            </a:extLst>
          </p:cNvPr>
          <p:cNvSpPr/>
          <p:nvPr/>
        </p:nvSpPr>
        <p:spPr>
          <a:xfrm rot="2700000">
            <a:off x="10981711" y="4461015"/>
            <a:ext cx="383032" cy="383032"/>
          </a:xfrm>
          <a:prstGeom prst="plus">
            <a:avLst>
              <a:gd name="adj" fmla="val 4274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手繪多邊形 14">
            <a:extLst>
              <a:ext uri="{FF2B5EF4-FFF2-40B4-BE49-F238E27FC236}">
                <a16:creationId xmlns:a16="http://schemas.microsoft.com/office/drawing/2014/main" id="{AFE200D2-692D-49A9-AF14-72DA78055805}"/>
              </a:ext>
            </a:extLst>
          </p:cNvPr>
          <p:cNvSpPr/>
          <p:nvPr/>
        </p:nvSpPr>
        <p:spPr>
          <a:xfrm>
            <a:off x="8549312" y="6131497"/>
            <a:ext cx="389281" cy="541690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>
              <a:defRPr/>
            </a:pPr>
            <a:r>
              <a:rPr lang="zh-TW" altLang="en-US" sz="1600" b="1" dirty="0">
                <a:solidFill>
                  <a:schemeClr val="tx1"/>
                </a:solidFill>
              </a:rPr>
              <a:t>選修</a:t>
            </a:r>
          </a:p>
        </p:txBody>
      </p:sp>
      <p:sp>
        <p:nvSpPr>
          <p:cNvPr id="64" name="手繪多邊形 14">
            <a:extLst>
              <a:ext uri="{FF2B5EF4-FFF2-40B4-BE49-F238E27FC236}">
                <a16:creationId xmlns:a16="http://schemas.microsoft.com/office/drawing/2014/main" id="{A18850B4-AD14-47DC-9AD2-41D300398CD9}"/>
              </a:ext>
            </a:extLst>
          </p:cNvPr>
          <p:cNvSpPr/>
          <p:nvPr/>
        </p:nvSpPr>
        <p:spPr>
          <a:xfrm>
            <a:off x="10011246" y="6147306"/>
            <a:ext cx="389281" cy="541690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12700" tIns="12700" rIns="12700" bIns="12700" numCol="1" spcCol="1270" anchor="ctr" anchorCtr="0">
            <a:noAutofit/>
          </a:bodyPr>
          <a:lstStyle/>
          <a:p>
            <a:pPr lvl="0" algn="ctr">
              <a:defRPr/>
            </a:pPr>
            <a:r>
              <a:rPr lang="zh-TW" altLang="en-US" sz="1600" b="1" dirty="0">
                <a:solidFill>
                  <a:schemeClr val="tx1"/>
                </a:solidFill>
              </a:rPr>
              <a:t>選修</a:t>
            </a: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A285F9A-D080-4B39-B4E4-1685F95D5A82}"/>
              </a:ext>
            </a:extLst>
          </p:cNvPr>
          <p:cNvCxnSpPr/>
          <p:nvPr/>
        </p:nvCxnSpPr>
        <p:spPr>
          <a:xfrm>
            <a:off x="8743952" y="5961853"/>
            <a:ext cx="0" cy="185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4CD8B251-10F2-4D9C-A334-8DCECCE75A71}"/>
              </a:ext>
            </a:extLst>
          </p:cNvPr>
          <p:cNvCxnSpPr/>
          <p:nvPr/>
        </p:nvCxnSpPr>
        <p:spPr>
          <a:xfrm>
            <a:off x="10162575" y="5961284"/>
            <a:ext cx="0" cy="185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415A3581-0F18-491D-B767-B2388B6EF153}"/>
              </a:ext>
            </a:extLst>
          </p:cNvPr>
          <p:cNvSpPr txBox="1"/>
          <p:nvPr/>
        </p:nvSpPr>
        <p:spPr>
          <a:xfrm>
            <a:off x="741361" y="1070133"/>
            <a:ext cx="6785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111/8/30</a:t>
            </a:r>
            <a:r>
              <a:rPr lang="zh-TW" altLang="en-US" dirty="0"/>
              <a:t>、</a:t>
            </a:r>
            <a:r>
              <a:rPr lang="en-US" altLang="zh-TW" dirty="0"/>
              <a:t>111/11/2</a:t>
            </a:r>
            <a:r>
              <a:rPr lang="zh-TW" altLang="en-US" dirty="0"/>
              <a:t>、</a:t>
            </a:r>
            <a:r>
              <a:rPr lang="en-US" altLang="zh-TW" dirty="0"/>
              <a:t>112/1/3</a:t>
            </a:r>
            <a:r>
              <a:rPr lang="zh-TW" altLang="en-US" dirty="0"/>
              <a:t>織品服裝學系行政會議決議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AD84B7DD-60BA-4E67-A8B2-F4AAAE60CD0A}"/>
              </a:ext>
            </a:extLst>
          </p:cNvPr>
          <p:cNvSpPr txBox="1"/>
          <p:nvPr/>
        </p:nvSpPr>
        <p:spPr>
          <a:xfrm>
            <a:off x="277866" y="1436226"/>
            <a:ext cx="50649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/>
              <a:t>學年度</a:t>
            </a: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0E74379B-2131-4CEB-9606-E57F7C56394E}"/>
              </a:ext>
            </a:extLst>
          </p:cNvPr>
          <p:cNvSpPr/>
          <p:nvPr/>
        </p:nvSpPr>
        <p:spPr>
          <a:xfrm>
            <a:off x="5426630" y="3290872"/>
            <a:ext cx="3121549" cy="3335535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3105990" y="2625569"/>
            <a:ext cx="1881654" cy="396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畢專二（必修）</a:t>
            </a:r>
          </a:p>
        </p:txBody>
      </p:sp>
      <p:sp>
        <p:nvSpPr>
          <p:cNvPr id="13" name="矩形 12"/>
          <p:cNvSpPr/>
          <p:nvPr/>
        </p:nvSpPr>
        <p:spPr>
          <a:xfrm>
            <a:off x="3105990" y="2057524"/>
            <a:ext cx="1881654" cy="4644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四上</a:t>
            </a:r>
          </a:p>
        </p:txBody>
      </p:sp>
      <p:sp>
        <p:nvSpPr>
          <p:cNvPr id="26" name="文字方塊 25"/>
          <p:cNvSpPr txBox="1"/>
          <p:nvPr/>
        </p:nvSpPr>
        <p:spPr>
          <a:xfrm>
            <a:off x="3105990" y="3361874"/>
            <a:ext cx="1881654" cy="369332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chemeClr val="tx1"/>
                </a:solidFill>
                <a:latin typeface="+mn-ea"/>
              </a:rPr>
              <a:t>MAC/GAC</a:t>
            </a:r>
            <a:endParaRPr lang="zh-TW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5" name="手繪多邊形 45">
            <a:extLst>
              <a:ext uri="{FF2B5EF4-FFF2-40B4-BE49-F238E27FC236}">
                <a16:creationId xmlns:a16="http://schemas.microsoft.com/office/drawing/2014/main" id="{364E65AF-59C6-4BD0-BE66-2E1E72E35D2C}"/>
              </a:ext>
            </a:extLst>
          </p:cNvPr>
          <p:cNvSpPr/>
          <p:nvPr/>
        </p:nvSpPr>
        <p:spPr>
          <a:xfrm>
            <a:off x="7761098" y="3429000"/>
            <a:ext cx="408010" cy="2574466"/>
          </a:xfrm>
          <a:custGeom>
            <a:avLst/>
            <a:gdLst>
              <a:gd name="connsiteX0" fmla="*/ 0 w 1783061"/>
              <a:gd name="connsiteY0" fmla="*/ 0 h 543833"/>
              <a:gd name="connsiteX1" fmla="*/ 1783061 w 1783061"/>
              <a:gd name="connsiteY1" fmla="*/ 0 h 543833"/>
              <a:gd name="connsiteX2" fmla="*/ 1783061 w 1783061"/>
              <a:gd name="connsiteY2" fmla="*/ 543833 h 543833"/>
              <a:gd name="connsiteX3" fmla="*/ 0 w 1783061"/>
              <a:gd name="connsiteY3" fmla="*/ 543833 h 543833"/>
              <a:gd name="connsiteX4" fmla="*/ 0 w 1783061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3061" h="543833">
                <a:moveTo>
                  <a:pt x="0" y="0"/>
                </a:moveTo>
                <a:lnTo>
                  <a:pt x="1783061" y="0"/>
                </a:lnTo>
                <a:lnTo>
                  <a:pt x="1783061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kern="1200" dirty="0">
                <a:solidFill>
                  <a:schemeClr val="tx1"/>
                </a:solidFill>
                <a:latin typeface="+mn-ea"/>
              </a:rPr>
              <a:t>線上展</a:t>
            </a:r>
            <a:r>
              <a:rPr lang="en-US" altLang="zh-TW" sz="1600" b="1" kern="1200" dirty="0">
                <a:solidFill>
                  <a:schemeClr val="tx1"/>
                </a:solidFill>
                <a:latin typeface="+mn-ea"/>
              </a:rPr>
              <a:t>30</a:t>
            </a:r>
            <a:r>
              <a:rPr lang="zh-TW" altLang="en-US" sz="1600" b="1" kern="1200" dirty="0">
                <a:solidFill>
                  <a:schemeClr val="tx1"/>
                </a:solidFill>
                <a:latin typeface="+mn-ea"/>
              </a:rPr>
              <a:t>％</a:t>
            </a:r>
          </a:p>
        </p:txBody>
      </p:sp>
      <p:cxnSp>
        <p:nvCxnSpPr>
          <p:cNvPr id="73" name="肘形接點 29">
            <a:extLst>
              <a:ext uri="{FF2B5EF4-FFF2-40B4-BE49-F238E27FC236}">
                <a16:creationId xmlns:a16="http://schemas.microsoft.com/office/drawing/2014/main" id="{4F70A19C-9823-4C90-BBFA-81561DD54D69}"/>
              </a:ext>
            </a:extLst>
          </p:cNvPr>
          <p:cNvCxnSpPr>
            <a:cxnSpLocks/>
          </p:cNvCxnSpPr>
          <p:nvPr/>
        </p:nvCxnSpPr>
        <p:spPr>
          <a:xfrm>
            <a:off x="7216139" y="3584932"/>
            <a:ext cx="541021" cy="4088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39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86CEDB-4B63-431B-AF00-EC2BB3FCE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65" y="320371"/>
            <a:ext cx="10515600" cy="856235"/>
          </a:xfrm>
        </p:spPr>
        <p:txBody>
          <a:bodyPr/>
          <a:lstStyle/>
          <a:p>
            <a:r>
              <a:rPr lang="en-US" altLang="zh-TW" dirty="0"/>
              <a:t>109</a:t>
            </a:r>
            <a:r>
              <a:rPr lang="zh-TW" altLang="en-US" dirty="0"/>
              <a:t>級畢業專題開課方式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91E29ED2-3A83-454C-938A-30849AC8BCA2}"/>
              </a:ext>
            </a:extLst>
          </p:cNvPr>
          <p:cNvSpPr/>
          <p:nvPr/>
        </p:nvSpPr>
        <p:spPr>
          <a:xfrm>
            <a:off x="542948" y="2474437"/>
            <a:ext cx="506498" cy="46344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/>
              <a:t>年級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53692747-F8E5-4F70-B1E9-1237DDF6B0D6}"/>
              </a:ext>
            </a:extLst>
          </p:cNvPr>
          <p:cNvSpPr/>
          <p:nvPr/>
        </p:nvSpPr>
        <p:spPr>
          <a:xfrm>
            <a:off x="542948" y="3058845"/>
            <a:ext cx="506498" cy="6603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/>
              <a:t>課程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385521D7-CD65-4D03-862A-37514C922DC1}"/>
              </a:ext>
            </a:extLst>
          </p:cNvPr>
          <p:cNvSpPr/>
          <p:nvPr/>
        </p:nvSpPr>
        <p:spPr>
          <a:xfrm>
            <a:off x="542947" y="3839373"/>
            <a:ext cx="480307" cy="26982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</a:rPr>
              <a:t>教學活動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F52A03C-C7E1-46B3-A393-4C43949A6333}"/>
              </a:ext>
            </a:extLst>
          </p:cNvPr>
          <p:cNvSpPr/>
          <p:nvPr/>
        </p:nvSpPr>
        <p:spPr>
          <a:xfrm>
            <a:off x="1560084" y="3091314"/>
            <a:ext cx="2252173" cy="396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畢業專題（上學期）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F3B686B-5534-4FDA-8A6B-DA0B0AA9C442}"/>
              </a:ext>
            </a:extLst>
          </p:cNvPr>
          <p:cNvSpPr/>
          <p:nvPr/>
        </p:nvSpPr>
        <p:spPr>
          <a:xfrm>
            <a:off x="4282619" y="3082349"/>
            <a:ext cx="6141550" cy="396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畢業專題（下學期）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8CDA418-295D-4761-81C6-07B4FFD21BFA}"/>
              </a:ext>
            </a:extLst>
          </p:cNvPr>
          <p:cNvSpPr/>
          <p:nvPr/>
        </p:nvSpPr>
        <p:spPr>
          <a:xfrm>
            <a:off x="1560084" y="2549396"/>
            <a:ext cx="2252173" cy="360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四上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93F64FF-2758-4A6F-9B7A-26AAB02AFA78}"/>
              </a:ext>
            </a:extLst>
          </p:cNvPr>
          <p:cNvSpPr/>
          <p:nvPr/>
        </p:nvSpPr>
        <p:spPr>
          <a:xfrm>
            <a:off x="4282619" y="2540431"/>
            <a:ext cx="6141550" cy="360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+mn-ea"/>
              </a:rPr>
              <a:t>四下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21E189E-CC07-49FF-8BB3-E9E1A6961D25}"/>
              </a:ext>
            </a:extLst>
          </p:cNvPr>
          <p:cNvSpPr txBox="1"/>
          <p:nvPr/>
        </p:nvSpPr>
        <p:spPr>
          <a:xfrm>
            <a:off x="1560084" y="3827619"/>
            <a:ext cx="2252173" cy="3693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chemeClr val="bg1"/>
                </a:solidFill>
                <a:latin typeface="+mn-ea"/>
              </a:rPr>
              <a:t>審查會</a:t>
            </a:r>
          </a:p>
        </p:txBody>
      </p:sp>
      <p:cxnSp>
        <p:nvCxnSpPr>
          <p:cNvPr id="13" name="肘形接點 28">
            <a:extLst>
              <a:ext uri="{FF2B5EF4-FFF2-40B4-BE49-F238E27FC236}">
                <a16:creationId xmlns:a16="http://schemas.microsoft.com/office/drawing/2014/main" id="{43CAD02B-B31B-4771-B960-36086DBE3B81}"/>
              </a:ext>
            </a:extLst>
          </p:cNvPr>
          <p:cNvCxnSpPr>
            <a:cxnSpLocks/>
          </p:cNvCxnSpPr>
          <p:nvPr/>
        </p:nvCxnSpPr>
        <p:spPr>
          <a:xfrm rot="16200000" flipH="1">
            <a:off x="8316049" y="4224589"/>
            <a:ext cx="361735" cy="208678"/>
          </a:xfrm>
          <a:prstGeom prst="bentConnector3">
            <a:avLst>
              <a:gd name="adj1" fmla="val 54214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肘形接點 29">
            <a:extLst>
              <a:ext uri="{FF2B5EF4-FFF2-40B4-BE49-F238E27FC236}">
                <a16:creationId xmlns:a16="http://schemas.microsoft.com/office/drawing/2014/main" id="{95E26B75-3A69-486A-B533-7B7B79C67626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8234490" y="4347197"/>
            <a:ext cx="1625116" cy="162598"/>
          </a:xfrm>
          <a:prstGeom prst="bentConnector2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手繪多邊形 45">
            <a:extLst>
              <a:ext uri="{FF2B5EF4-FFF2-40B4-BE49-F238E27FC236}">
                <a16:creationId xmlns:a16="http://schemas.microsoft.com/office/drawing/2014/main" id="{E2FDF40E-48A1-42FE-A6AA-AF1DB3B2939F}"/>
              </a:ext>
            </a:extLst>
          </p:cNvPr>
          <p:cNvSpPr/>
          <p:nvPr/>
        </p:nvSpPr>
        <p:spPr>
          <a:xfrm>
            <a:off x="6598251" y="3871716"/>
            <a:ext cx="3825918" cy="360000"/>
          </a:xfrm>
          <a:custGeom>
            <a:avLst/>
            <a:gdLst>
              <a:gd name="connsiteX0" fmla="*/ 0 w 1783061"/>
              <a:gd name="connsiteY0" fmla="*/ 0 h 543833"/>
              <a:gd name="connsiteX1" fmla="*/ 1783061 w 1783061"/>
              <a:gd name="connsiteY1" fmla="*/ 0 h 543833"/>
              <a:gd name="connsiteX2" fmla="*/ 1783061 w 1783061"/>
              <a:gd name="connsiteY2" fmla="*/ 543833 h 543833"/>
              <a:gd name="connsiteX3" fmla="*/ 0 w 1783061"/>
              <a:gd name="connsiteY3" fmla="*/ 543833 h 543833"/>
              <a:gd name="connsiteX4" fmla="*/ 0 w 1783061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3061" h="543833">
                <a:moveTo>
                  <a:pt x="0" y="0"/>
                </a:moveTo>
                <a:lnTo>
                  <a:pt x="1783061" y="0"/>
                </a:lnTo>
                <a:lnTo>
                  <a:pt x="1783061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kern="1200" dirty="0">
                <a:solidFill>
                  <a:schemeClr val="bg1"/>
                </a:solidFill>
                <a:latin typeface="+mn-ea"/>
              </a:rPr>
              <a:t>校外展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C36F53DC-2ECF-418C-88FF-70B11FBD4EE0}"/>
              </a:ext>
            </a:extLst>
          </p:cNvPr>
          <p:cNvSpPr/>
          <p:nvPr/>
        </p:nvSpPr>
        <p:spPr>
          <a:xfrm>
            <a:off x="9373609" y="4509795"/>
            <a:ext cx="971993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</a:rPr>
              <a:t>行銷組</a:t>
            </a:r>
          </a:p>
        </p:txBody>
      </p:sp>
      <p:cxnSp>
        <p:nvCxnSpPr>
          <p:cNvPr id="27" name="肘形接點 85">
            <a:extLst>
              <a:ext uri="{FF2B5EF4-FFF2-40B4-BE49-F238E27FC236}">
                <a16:creationId xmlns:a16="http://schemas.microsoft.com/office/drawing/2014/main" id="{B68C3A26-4F93-4589-AD63-8905CD71C34D}"/>
              </a:ext>
            </a:extLst>
          </p:cNvPr>
          <p:cNvCxnSpPr/>
          <p:nvPr/>
        </p:nvCxnSpPr>
        <p:spPr>
          <a:xfrm>
            <a:off x="3802311" y="4022614"/>
            <a:ext cx="397513" cy="917"/>
          </a:xfrm>
          <a:prstGeom prst="bent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肘形接點 94">
            <a:extLst>
              <a:ext uri="{FF2B5EF4-FFF2-40B4-BE49-F238E27FC236}">
                <a16:creationId xmlns:a16="http://schemas.microsoft.com/office/drawing/2014/main" id="{4A94ECE5-0393-4B59-8B4A-6253C650A7C8}"/>
              </a:ext>
            </a:extLst>
          </p:cNvPr>
          <p:cNvCxnSpPr>
            <a:cxnSpLocks/>
            <a:endCxn id="25" idx="0"/>
          </p:cNvCxnSpPr>
          <p:nvPr/>
        </p:nvCxnSpPr>
        <p:spPr>
          <a:xfrm rot="10800000" flipV="1">
            <a:off x="7148967" y="4347197"/>
            <a:ext cx="1455782" cy="162598"/>
          </a:xfrm>
          <a:prstGeom prst="bentConnector2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肘形接點 101">
            <a:extLst>
              <a:ext uri="{FF2B5EF4-FFF2-40B4-BE49-F238E27FC236}">
                <a16:creationId xmlns:a16="http://schemas.microsoft.com/office/drawing/2014/main" id="{68B3DFAD-2769-436C-9529-BC22D0F34031}"/>
              </a:ext>
            </a:extLst>
          </p:cNvPr>
          <p:cNvCxnSpPr>
            <a:cxnSpLocks/>
          </p:cNvCxnSpPr>
          <p:nvPr/>
        </p:nvCxnSpPr>
        <p:spPr>
          <a:xfrm rot="5400000">
            <a:off x="6586727" y="4936902"/>
            <a:ext cx="343502" cy="141713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肘形接點 117">
            <a:extLst>
              <a:ext uri="{FF2B5EF4-FFF2-40B4-BE49-F238E27FC236}">
                <a16:creationId xmlns:a16="http://schemas.microsoft.com/office/drawing/2014/main" id="{9DE1EAC8-E14B-4D15-89DB-1451CA78C359}"/>
              </a:ext>
            </a:extLst>
          </p:cNvPr>
          <p:cNvCxnSpPr>
            <a:cxnSpLocks/>
          </p:cNvCxnSpPr>
          <p:nvPr/>
        </p:nvCxnSpPr>
        <p:spPr>
          <a:xfrm>
            <a:off x="6837286" y="5013760"/>
            <a:ext cx="887893" cy="247469"/>
          </a:xfrm>
          <a:prstGeom prst="bentConnector3">
            <a:avLst>
              <a:gd name="adj1" fmla="val 102637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肘形接點 119">
            <a:extLst>
              <a:ext uri="{FF2B5EF4-FFF2-40B4-BE49-F238E27FC236}">
                <a16:creationId xmlns:a16="http://schemas.microsoft.com/office/drawing/2014/main" id="{4AE941AD-756E-4E82-B7F3-A7B10BF0ACB1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21142" y="5009678"/>
            <a:ext cx="332654" cy="52887"/>
          </a:xfrm>
          <a:prstGeom prst="bentConnector3">
            <a:avLst>
              <a:gd name="adj1" fmla="val 102685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手繪多邊形 20">
            <a:extLst>
              <a:ext uri="{FF2B5EF4-FFF2-40B4-BE49-F238E27FC236}">
                <a16:creationId xmlns:a16="http://schemas.microsoft.com/office/drawing/2014/main" id="{A0F184C9-6553-4884-84BE-530DD6E70FFA}"/>
              </a:ext>
            </a:extLst>
          </p:cNvPr>
          <p:cNvSpPr/>
          <p:nvPr/>
        </p:nvSpPr>
        <p:spPr>
          <a:xfrm>
            <a:off x="6450880" y="5179507"/>
            <a:ext cx="747802" cy="1440000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織設靜態展</a:t>
            </a:r>
          </a:p>
        </p:txBody>
      </p:sp>
      <p:sp>
        <p:nvSpPr>
          <p:cNvPr id="34" name="手繪多邊形 21">
            <a:extLst>
              <a:ext uri="{FF2B5EF4-FFF2-40B4-BE49-F238E27FC236}">
                <a16:creationId xmlns:a16="http://schemas.microsoft.com/office/drawing/2014/main" id="{04E47C9D-9FB4-4E55-8CA7-FFF8D6E606EC}"/>
              </a:ext>
            </a:extLst>
          </p:cNvPr>
          <p:cNvSpPr/>
          <p:nvPr/>
        </p:nvSpPr>
        <p:spPr>
          <a:xfrm>
            <a:off x="8182395" y="5179507"/>
            <a:ext cx="914075" cy="1440000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875" tIns="15875" rIns="15875" bIns="15875" numCol="1" spcCol="1270" anchor="ctr" anchorCtr="0">
            <a:noAutofit/>
          </a:bodyPr>
          <a:lstStyle/>
          <a:p>
            <a:pPr lvl="0" algn="ctr" defTabSz="11112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服裝</a:t>
            </a:r>
            <a:r>
              <a:rPr lang="zh-TW" altLang="en-US" sz="1600" b="1" dirty="0">
                <a:solidFill>
                  <a:schemeClr val="tx1"/>
                </a:solidFill>
                <a:latin typeface="+mn-ea"/>
              </a:rPr>
              <a:t>動態展</a:t>
            </a:r>
            <a:endParaRPr lang="zh-TW" altLang="en-US" sz="1600" b="1" kern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6" name="手繪多邊形 23">
            <a:extLst>
              <a:ext uri="{FF2B5EF4-FFF2-40B4-BE49-F238E27FC236}">
                <a16:creationId xmlns:a16="http://schemas.microsoft.com/office/drawing/2014/main" id="{0689CA67-B4AC-4A1A-977D-A2FAAF8E5D94}"/>
              </a:ext>
            </a:extLst>
          </p:cNvPr>
          <p:cNvSpPr/>
          <p:nvPr/>
        </p:nvSpPr>
        <p:spPr>
          <a:xfrm>
            <a:off x="7274451" y="5179507"/>
            <a:ext cx="729882" cy="1440000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1111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dirty="0">
                <a:solidFill>
                  <a:schemeClr val="tx1"/>
                </a:solidFill>
                <a:latin typeface="+mn-ea"/>
              </a:rPr>
              <a:t>毛衣動態展</a:t>
            </a: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2403DC42-E0D1-4626-86C8-9C7FEAA400D6}"/>
              </a:ext>
            </a:extLst>
          </p:cNvPr>
          <p:cNvSpPr/>
          <p:nvPr/>
        </p:nvSpPr>
        <p:spPr>
          <a:xfrm>
            <a:off x="8152697" y="4509795"/>
            <a:ext cx="897113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</a:rPr>
              <a:t>服飾組</a:t>
            </a:r>
          </a:p>
        </p:txBody>
      </p:sp>
      <p:cxnSp>
        <p:nvCxnSpPr>
          <p:cNvPr id="44" name="肘形接點 153">
            <a:extLst>
              <a:ext uri="{FF2B5EF4-FFF2-40B4-BE49-F238E27FC236}">
                <a16:creationId xmlns:a16="http://schemas.microsoft.com/office/drawing/2014/main" id="{6F338C9F-4F58-4954-96BA-7D610D32DE8C}"/>
              </a:ext>
            </a:extLst>
          </p:cNvPr>
          <p:cNvCxnSpPr/>
          <p:nvPr/>
        </p:nvCxnSpPr>
        <p:spPr>
          <a:xfrm>
            <a:off x="3802311" y="3301964"/>
            <a:ext cx="397513" cy="917"/>
          </a:xfrm>
          <a:prstGeom prst="bentConnector3">
            <a:avLst>
              <a:gd name="adj1" fmla="val 85144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肘形接點 155">
            <a:extLst>
              <a:ext uri="{FF2B5EF4-FFF2-40B4-BE49-F238E27FC236}">
                <a16:creationId xmlns:a16="http://schemas.microsoft.com/office/drawing/2014/main" id="{D3DD54F3-3EF3-4D54-B7F0-28EF9B64C105}"/>
              </a:ext>
            </a:extLst>
          </p:cNvPr>
          <p:cNvCxnSpPr/>
          <p:nvPr/>
        </p:nvCxnSpPr>
        <p:spPr>
          <a:xfrm>
            <a:off x="3802311" y="2742044"/>
            <a:ext cx="397513" cy="917"/>
          </a:xfrm>
          <a:prstGeom prst="bentConnector3">
            <a:avLst>
              <a:gd name="adj1" fmla="val 85144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CFA58435-26E7-487C-818D-3D9F886CDB5C}"/>
              </a:ext>
            </a:extLst>
          </p:cNvPr>
          <p:cNvSpPr txBox="1"/>
          <p:nvPr/>
        </p:nvSpPr>
        <p:spPr>
          <a:xfrm>
            <a:off x="1591037" y="1939739"/>
            <a:ext cx="2252173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/>
              <a:t>112</a:t>
            </a:r>
            <a:r>
              <a:rPr lang="zh-TW" altLang="en-US" sz="2000" dirty="0"/>
              <a:t>學年度上學期</a:t>
            </a: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28189B32-ADD8-476F-871D-D5F922F6B950}"/>
              </a:ext>
            </a:extLst>
          </p:cNvPr>
          <p:cNvSpPr txBox="1"/>
          <p:nvPr/>
        </p:nvSpPr>
        <p:spPr>
          <a:xfrm>
            <a:off x="4249478" y="1939739"/>
            <a:ext cx="6179242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/>
              <a:t>112</a:t>
            </a:r>
            <a:r>
              <a:rPr lang="zh-TW" altLang="en-US" sz="2000" dirty="0"/>
              <a:t>學年度下學期</a:t>
            </a:r>
          </a:p>
        </p:txBody>
      </p:sp>
      <p:cxnSp>
        <p:nvCxnSpPr>
          <p:cNvPr id="62" name="肘形接點 119">
            <a:extLst>
              <a:ext uri="{FF2B5EF4-FFF2-40B4-BE49-F238E27FC236}">
                <a16:creationId xmlns:a16="http://schemas.microsoft.com/office/drawing/2014/main" id="{62755E27-7D81-448C-8533-C9AA6CA621E3}"/>
              </a:ext>
            </a:extLst>
          </p:cNvPr>
          <p:cNvCxnSpPr>
            <a:cxnSpLocks/>
          </p:cNvCxnSpPr>
          <p:nvPr/>
        </p:nvCxnSpPr>
        <p:spPr>
          <a:xfrm rot="5400000">
            <a:off x="9686739" y="5059546"/>
            <a:ext cx="400600" cy="2766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D8560CEE-1CE6-4235-BE6B-ED8DDA7D6EED}"/>
              </a:ext>
            </a:extLst>
          </p:cNvPr>
          <p:cNvSpPr txBox="1"/>
          <p:nvPr/>
        </p:nvSpPr>
        <p:spPr>
          <a:xfrm>
            <a:off x="580765" y="1165846"/>
            <a:ext cx="6785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111/11/02</a:t>
            </a:r>
            <a:r>
              <a:rPr lang="zh-TW" altLang="en-US" dirty="0"/>
              <a:t>織品服裝學系行政會議決議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249BDBAF-AD0C-40E7-9B00-7F7B129199D5}"/>
              </a:ext>
            </a:extLst>
          </p:cNvPr>
          <p:cNvSpPr/>
          <p:nvPr/>
        </p:nvSpPr>
        <p:spPr>
          <a:xfrm>
            <a:off x="1524174" y="4520795"/>
            <a:ext cx="897113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</a:rPr>
              <a:t>織設組</a:t>
            </a: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3CE92DAF-17D8-4F98-A4D2-10DCCC76C43A}"/>
              </a:ext>
            </a:extLst>
          </p:cNvPr>
          <p:cNvSpPr/>
          <p:nvPr/>
        </p:nvSpPr>
        <p:spPr>
          <a:xfrm>
            <a:off x="4797729" y="4516592"/>
            <a:ext cx="1341047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</a:rPr>
              <a:t>行銷組</a:t>
            </a: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A50F92A4-63C9-4F58-9EE2-70B8770B77D2}"/>
              </a:ext>
            </a:extLst>
          </p:cNvPr>
          <p:cNvSpPr/>
          <p:nvPr/>
        </p:nvSpPr>
        <p:spPr>
          <a:xfrm>
            <a:off x="2480039" y="4516592"/>
            <a:ext cx="897113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</a:rPr>
              <a:t>服飾組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5EE76BE5-838B-4CDF-A6B8-7CCB7B541AB0}"/>
              </a:ext>
            </a:extLst>
          </p:cNvPr>
          <p:cNvSpPr/>
          <p:nvPr/>
        </p:nvSpPr>
        <p:spPr>
          <a:xfrm>
            <a:off x="1633549" y="5168011"/>
            <a:ext cx="677885" cy="92333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n-US" altLang="zh-TW" b="1" dirty="0">
                <a:latin typeface="+mn-ea"/>
              </a:rPr>
              <a:t>BACMACGAC</a:t>
            </a:r>
            <a:endParaRPr lang="zh-TW" altLang="en-US" b="1" dirty="0">
              <a:latin typeface="+mn-ea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8F703F92-34F6-4288-877F-C2764C139449}"/>
              </a:ext>
            </a:extLst>
          </p:cNvPr>
          <p:cNvSpPr/>
          <p:nvPr/>
        </p:nvSpPr>
        <p:spPr>
          <a:xfrm>
            <a:off x="2591458" y="5168011"/>
            <a:ext cx="677885" cy="92333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n-US" altLang="zh-TW" b="1" dirty="0">
                <a:latin typeface="+mn-ea"/>
              </a:rPr>
              <a:t>BACMACGAC</a:t>
            </a:r>
            <a:endParaRPr lang="zh-TW" altLang="en-US" b="1" dirty="0">
              <a:latin typeface="+mn-ea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E9A07471-EB45-4EE1-82B7-044C21C0B455}"/>
              </a:ext>
            </a:extLst>
          </p:cNvPr>
          <p:cNvSpPr/>
          <p:nvPr/>
        </p:nvSpPr>
        <p:spPr>
          <a:xfrm>
            <a:off x="3426618" y="4516592"/>
            <a:ext cx="914074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</a:rPr>
              <a:t>行銷組</a:t>
            </a: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96EFF69D-0D4B-4D35-A232-0B488792C861}"/>
              </a:ext>
            </a:extLst>
          </p:cNvPr>
          <p:cNvSpPr/>
          <p:nvPr/>
        </p:nvSpPr>
        <p:spPr>
          <a:xfrm>
            <a:off x="3537627" y="5168011"/>
            <a:ext cx="677885" cy="369332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n-US" altLang="zh-TW" b="1" dirty="0">
                <a:latin typeface="+mn-ea"/>
              </a:rPr>
              <a:t>BAC</a:t>
            </a:r>
            <a:endParaRPr lang="zh-TW" altLang="en-US" b="1" dirty="0">
              <a:latin typeface="+mn-ea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E5A83095-2F12-4177-A315-6E5B469F6E14}"/>
              </a:ext>
            </a:extLst>
          </p:cNvPr>
          <p:cNvSpPr/>
          <p:nvPr/>
        </p:nvSpPr>
        <p:spPr>
          <a:xfrm>
            <a:off x="5155707" y="5188501"/>
            <a:ext cx="677885" cy="369332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r>
              <a:rPr lang="en-US" altLang="zh-TW" b="1" dirty="0">
                <a:latin typeface="+mn-ea"/>
              </a:rPr>
              <a:t>GAC</a:t>
            </a:r>
            <a:endParaRPr lang="zh-TW" altLang="en-US" b="1" dirty="0">
              <a:latin typeface="+mn-ea"/>
            </a:endParaRPr>
          </a:p>
        </p:txBody>
      </p:sp>
      <p:cxnSp>
        <p:nvCxnSpPr>
          <p:cNvPr id="64" name="肘形接點 101">
            <a:extLst>
              <a:ext uri="{FF2B5EF4-FFF2-40B4-BE49-F238E27FC236}">
                <a16:creationId xmlns:a16="http://schemas.microsoft.com/office/drawing/2014/main" id="{06F23D51-04D5-4962-AEA0-46A678716CD2}"/>
              </a:ext>
            </a:extLst>
          </p:cNvPr>
          <p:cNvCxnSpPr>
            <a:cxnSpLocks/>
            <a:endCxn id="56" idx="0"/>
          </p:cNvCxnSpPr>
          <p:nvPr/>
        </p:nvCxnSpPr>
        <p:spPr>
          <a:xfrm rot="5400000">
            <a:off x="5355975" y="4314370"/>
            <a:ext cx="314500" cy="89944"/>
          </a:xfrm>
          <a:prstGeom prst="bentConnector3">
            <a:avLst>
              <a:gd name="adj1" fmla="val -3307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肘形接點 101">
            <a:extLst>
              <a:ext uri="{FF2B5EF4-FFF2-40B4-BE49-F238E27FC236}">
                <a16:creationId xmlns:a16="http://schemas.microsoft.com/office/drawing/2014/main" id="{CB1C9CEE-2AC8-4E7D-A204-900B8692914B}"/>
              </a:ext>
            </a:extLst>
          </p:cNvPr>
          <p:cNvCxnSpPr>
            <a:cxnSpLocks/>
            <a:stCxn id="56" idx="2"/>
            <a:endCxn id="63" idx="0"/>
          </p:cNvCxnSpPr>
          <p:nvPr/>
        </p:nvCxnSpPr>
        <p:spPr>
          <a:xfrm rot="16200000" flipH="1">
            <a:off x="5325497" y="5019347"/>
            <a:ext cx="311909" cy="26397"/>
          </a:xfrm>
          <a:prstGeom prst="bentConnector3">
            <a:avLst>
              <a:gd name="adj1" fmla="val 103049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肘形接點 94">
            <a:extLst>
              <a:ext uri="{FF2B5EF4-FFF2-40B4-BE49-F238E27FC236}">
                <a16:creationId xmlns:a16="http://schemas.microsoft.com/office/drawing/2014/main" id="{C98B63ED-FF57-409F-B761-B3FEFC288173}"/>
              </a:ext>
            </a:extLst>
          </p:cNvPr>
          <p:cNvCxnSpPr>
            <a:cxnSpLocks/>
          </p:cNvCxnSpPr>
          <p:nvPr/>
        </p:nvCxnSpPr>
        <p:spPr>
          <a:xfrm rot="10800000" flipV="1">
            <a:off x="1859102" y="4347197"/>
            <a:ext cx="1455782" cy="162598"/>
          </a:xfrm>
          <a:prstGeom prst="bentConnector2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肘形接點 29">
            <a:extLst>
              <a:ext uri="{FF2B5EF4-FFF2-40B4-BE49-F238E27FC236}">
                <a16:creationId xmlns:a16="http://schemas.microsoft.com/office/drawing/2014/main" id="{D403826B-0ADB-4C63-889D-B090CE3223F5}"/>
              </a:ext>
            </a:extLst>
          </p:cNvPr>
          <p:cNvCxnSpPr>
            <a:cxnSpLocks/>
          </p:cNvCxnSpPr>
          <p:nvPr/>
        </p:nvCxnSpPr>
        <p:spPr>
          <a:xfrm>
            <a:off x="2197024" y="4346979"/>
            <a:ext cx="1596157" cy="162598"/>
          </a:xfrm>
          <a:prstGeom prst="bentConnector2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肘形接點 28">
            <a:extLst>
              <a:ext uri="{FF2B5EF4-FFF2-40B4-BE49-F238E27FC236}">
                <a16:creationId xmlns:a16="http://schemas.microsoft.com/office/drawing/2014/main" id="{3211D06E-C79C-456D-A4DA-992F869E04EF}"/>
              </a:ext>
            </a:extLst>
          </p:cNvPr>
          <p:cNvCxnSpPr>
            <a:cxnSpLocks/>
            <a:endCxn id="57" idx="0"/>
          </p:cNvCxnSpPr>
          <p:nvPr/>
        </p:nvCxnSpPr>
        <p:spPr>
          <a:xfrm rot="16200000" flipH="1">
            <a:off x="2688327" y="4276323"/>
            <a:ext cx="312844" cy="167694"/>
          </a:xfrm>
          <a:prstGeom prst="bentConnector3">
            <a:avLst>
              <a:gd name="adj1" fmla="val 44155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肘形接點 29">
            <a:extLst>
              <a:ext uri="{FF2B5EF4-FFF2-40B4-BE49-F238E27FC236}">
                <a16:creationId xmlns:a16="http://schemas.microsoft.com/office/drawing/2014/main" id="{23446CB1-5336-485C-B2B5-6A9D492585E6}"/>
              </a:ext>
            </a:extLst>
          </p:cNvPr>
          <p:cNvCxnSpPr>
            <a:cxnSpLocks/>
            <a:stCxn id="46" idx="0"/>
            <a:endCxn id="55" idx="2"/>
          </p:cNvCxnSpPr>
          <p:nvPr/>
        </p:nvCxnSpPr>
        <p:spPr>
          <a:xfrm rot="5400000" flipH="1" flipV="1">
            <a:off x="1829003" y="5024284"/>
            <a:ext cx="287216" cy="239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28">
            <a:extLst>
              <a:ext uri="{FF2B5EF4-FFF2-40B4-BE49-F238E27FC236}">
                <a16:creationId xmlns:a16="http://schemas.microsoft.com/office/drawing/2014/main" id="{03D97848-6E18-4FEC-9EA4-9EFE6EACB45B}"/>
              </a:ext>
            </a:extLst>
          </p:cNvPr>
          <p:cNvCxnSpPr>
            <a:cxnSpLocks/>
            <a:stCxn id="57" idx="2"/>
            <a:endCxn id="59" idx="0"/>
          </p:cNvCxnSpPr>
          <p:nvPr/>
        </p:nvCxnSpPr>
        <p:spPr>
          <a:xfrm rot="16200000" flipH="1">
            <a:off x="2783789" y="5021398"/>
            <a:ext cx="291419" cy="1805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肘形接點 29">
            <a:extLst>
              <a:ext uri="{FF2B5EF4-FFF2-40B4-BE49-F238E27FC236}">
                <a16:creationId xmlns:a16="http://schemas.microsoft.com/office/drawing/2014/main" id="{74FA51E7-C52F-4D15-B215-D6BD8548C9DC}"/>
              </a:ext>
            </a:extLst>
          </p:cNvPr>
          <p:cNvCxnSpPr>
            <a:cxnSpLocks/>
            <a:endCxn id="60" idx="2"/>
          </p:cNvCxnSpPr>
          <p:nvPr/>
        </p:nvCxnSpPr>
        <p:spPr>
          <a:xfrm rot="16200000" flipV="1">
            <a:off x="3753206" y="5007041"/>
            <a:ext cx="260902" cy="3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文字方塊 89">
            <a:extLst>
              <a:ext uri="{FF2B5EF4-FFF2-40B4-BE49-F238E27FC236}">
                <a16:creationId xmlns:a16="http://schemas.microsoft.com/office/drawing/2014/main" id="{6583CB63-0140-4496-BCA0-64430BB2B62C}"/>
              </a:ext>
            </a:extLst>
          </p:cNvPr>
          <p:cNvSpPr txBox="1"/>
          <p:nvPr/>
        </p:nvSpPr>
        <p:spPr>
          <a:xfrm>
            <a:off x="542949" y="1949644"/>
            <a:ext cx="50649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/>
              <a:t>學年度</a:t>
            </a:r>
          </a:p>
        </p:txBody>
      </p:sp>
      <p:sp>
        <p:nvSpPr>
          <p:cNvPr id="35" name="手繪多邊形 22">
            <a:extLst>
              <a:ext uri="{FF2B5EF4-FFF2-40B4-BE49-F238E27FC236}">
                <a16:creationId xmlns:a16="http://schemas.microsoft.com/office/drawing/2014/main" id="{D15DA94C-6910-41DF-A1E8-C15A3D3E8CE5}"/>
              </a:ext>
            </a:extLst>
          </p:cNvPr>
          <p:cNvSpPr/>
          <p:nvPr/>
        </p:nvSpPr>
        <p:spPr>
          <a:xfrm>
            <a:off x="9373609" y="5202449"/>
            <a:ext cx="971993" cy="1440000"/>
          </a:xfrm>
          <a:custGeom>
            <a:avLst/>
            <a:gdLst>
              <a:gd name="connsiteX0" fmla="*/ 0 w 2962503"/>
              <a:gd name="connsiteY0" fmla="*/ 0 h 543833"/>
              <a:gd name="connsiteX1" fmla="*/ 2962503 w 2962503"/>
              <a:gd name="connsiteY1" fmla="*/ 0 h 543833"/>
              <a:gd name="connsiteX2" fmla="*/ 2962503 w 2962503"/>
              <a:gd name="connsiteY2" fmla="*/ 543833 h 543833"/>
              <a:gd name="connsiteX3" fmla="*/ 0 w 2962503"/>
              <a:gd name="connsiteY3" fmla="*/ 543833 h 543833"/>
              <a:gd name="connsiteX4" fmla="*/ 0 w 2962503"/>
              <a:gd name="connsiteY4" fmla="*/ 0 h 543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2503" h="543833">
                <a:moveTo>
                  <a:pt x="0" y="0"/>
                </a:moveTo>
                <a:lnTo>
                  <a:pt x="2962503" y="0"/>
                </a:lnTo>
                <a:lnTo>
                  <a:pt x="2962503" y="543833"/>
                </a:lnTo>
                <a:lnTo>
                  <a:pt x="0" y="54383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875" tIns="15875" rIns="15875" bIns="15875" numCol="1" spcCol="1270" anchor="ctr" anchorCtr="0">
            <a:noAutofit/>
          </a:bodyPr>
          <a:lstStyle/>
          <a:p>
            <a:pPr lvl="0" algn="ctr" defTabSz="11112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600" b="1" i="0" u="none" kern="1200" dirty="0">
                <a:solidFill>
                  <a:schemeClr val="tx1"/>
                </a:solidFill>
                <a:latin typeface="+mn-ea"/>
              </a:rPr>
              <a:t>行銷組靜態展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8AC8B3D4-CB39-491B-91DA-712DAFD4DA84}"/>
              </a:ext>
            </a:extLst>
          </p:cNvPr>
          <p:cNvSpPr/>
          <p:nvPr/>
        </p:nvSpPr>
        <p:spPr>
          <a:xfrm>
            <a:off x="6450881" y="4509795"/>
            <a:ext cx="1396172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</a:rPr>
              <a:t>織設組</a:t>
            </a:r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0946D2AC-0BE0-44A6-A595-909249086510}"/>
              </a:ext>
            </a:extLst>
          </p:cNvPr>
          <p:cNvSpPr txBox="1"/>
          <p:nvPr/>
        </p:nvSpPr>
        <p:spPr>
          <a:xfrm>
            <a:off x="4327656" y="3862384"/>
            <a:ext cx="2160000" cy="3693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chemeClr val="bg1"/>
                </a:solidFill>
                <a:latin typeface="+mn-ea"/>
              </a:rPr>
              <a:t>審查會</a:t>
            </a:r>
          </a:p>
        </p:txBody>
      </p:sp>
      <p:sp>
        <p:nvSpPr>
          <p:cNvPr id="52" name="矩形: 圓角 51">
            <a:extLst>
              <a:ext uri="{FF2B5EF4-FFF2-40B4-BE49-F238E27FC236}">
                <a16:creationId xmlns:a16="http://schemas.microsoft.com/office/drawing/2014/main" id="{35AE16A4-75FD-4DE0-9393-4A05160F00A7}"/>
              </a:ext>
            </a:extLst>
          </p:cNvPr>
          <p:cNvSpPr/>
          <p:nvPr/>
        </p:nvSpPr>
        <p:spPr>
          <a:xfrm>
            <a:off x="1393371" y="2986284"/>
            <a:ext cx="9238545" cy="642845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71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492</Words>
  <Application>Microsoft Office PowerPoint</Application>
  <PresentationFormat>寬螢幕</PresentationFormat>
  <Paragraphs>93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111-1畢業專題系列課程課程討論</vt:lpstr>
      <vt:lpstr>PowerPoint 簡報</vt:lpstr>
      <vt:lpstr>109級畢業專題開課方式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17</cp:revision>
  <cp:lastPrinted>2023-01-04T01:34:38Z</cp:lastPrinted>
  <dcterms:created xsi:type="dcterms:W3CDTF">2022-12-28T08:56:14Z</dcterms:created>
  <dcterms:modified xsi:type="dcterms:W3CDTF">2023-01-04T06:11:31Z</dcterms:modified>
</cp:coreProperties>
</file>