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06AE-9C4E-4CC5-A3C4-F7D4DC0B59EE}" type="datetimeFigureOut">
              <a:rPr lang="zh-TW" altLang="en-US" smtClean="0"/>
              <a:pPr/>
              <a:t>2018/3/13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28EF-E3E1-4160-BA8B-45CB11A3F2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06AE-9C4E-4CC5-A3C4-F7D4DC0B59EE}" type="datetimeFigureOut">
              <a:rPr lang="zh-TW" altLang="en-US" smtClean="0"/>
              <a:pPr/>
              <a:t>2018/3/13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28EF-E3E1-4160-BA8B-45CB11A3F2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06AE-9C4E-4CC5-A3C4-F7D4DC0B59EE}" type="datetimeFigureOut">
              <a:rPr lang="zh-TW" altLang="en-US" smtClean="0"/>
              <a:pPr/>
              <a:t>2018/3/13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28EF-E3E1-4160-BA8B-45CB11A3F2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06AE-9C4E-4CC5-A3C4-F7D4DC0B59EE}" type="datetimeFigureOut">
              <a:rPr lang="zh-TW" altLang="en-US" smtClean="0"/>
              <a:pPr/>
              <a:t>2018/3/13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28EF-E3E1-4160-BA8B-45CB11A3F2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06AE-9C4E-4CC5-A3C4-F7D4DC0B59EE}" type="datetimeFigureOut">
              <a:rPr lang="zh-TW" altLang="en-US" smtClean="0"/>
              <a:pPr/>
              <a:t>2018/3/13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28EF-E3E1-4160-BA8B-45CB11A3F2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06AE-9C4E-4CC5-A3C4-F7D4DC0B59EE}" type="datetimeFigureOut">
              <a:rPr lang="zh-TW" altLang="en-US" smtClean="0"/>
              <a:pPr/>
              <a:t>2018/3/13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28EF-E3E1-4160-BA8B-45CB11A3F2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06AE-9C4E-4CC5-A3C4-F7D4DC0B59EE}" type="datetimeFigureOut">
              <a:rPr lang="zh-TW" altLang="en-US" smtClean="0"/>
              <a:pPr/>
              <a:t>2018/3/13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28EF-E3E1-4160-BA8B-45CB11A3F2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06AE-9C4E-4CC5-A3C4-F7D4DC0B59EE}" type="datetimeFigureOut">
              <a:rPr lang="zh-TW" altLang="en-US" smtClean="0"/>
              <a:pPr/>
              <a:t>2018/3/13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28EF-E3E1-4160-BA8B-45CB11A3F2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06AE-9C4E-4CC5-A3C4-F7D4DC0B59EE}" type="datetimeFigureOut">
              <a:rPr lang="zh-TW" altLang="en-US" smtClean="0"/>
              <a:pPr/>
              <a:t>2018/3/13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28EF-E3E1-4160-BA8B-45CB11A3F2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06AE-9C4E-4CC5-A3C4-F7D4DC0B59EE}" type="datetimeFigureOut">
              <a:rPr lang="zh-TW" altLang="en-US" smtClean="0"/>
              <a:pPr/>
              <a:t>2018/3/13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28EF-E3E1-4160-BA8B-45CB11A3F2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06AE-9C4E-4CC5-A3C4-F7D4DC0B59EE}" type="datetimeFigureOut">
              <a:rPr lang="zh-TW" altLang="en-US" smtClean="0"/>
              <a:pPr/>
              <a:t>2018/3/13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28EF-E3E1-4160-BA8B-45CB11A3F2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706AE-9C4E-4CC5-A3C4-F7D4DC0B59EE}" type="datetimeFigureOut">
              <a:rPr lang="zh-TW" altLang="en-US" smtClean="0"/>
              <a:pPr/>
              <a:t>2018/3/13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B28EF-E3E1-4160-BA8B-45CB11A3F2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3388" y="-27384"/>
            <a:ext cx="5830780" cy="844388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zh-TW" sz="3600" b="1" dirty="0" smtClean="0"/>
              <a:t>2018</a:t>
            </a:r>
            <a:r>
              <a:rPr lang="zh-TW" altLang="zh-TW" sz="3600" b="1" dirty="0" smtClean="0"/>
              <a:t>暑期日本</a:t>
            </a:r>
            <a:r>
              <a:rPr lang="zh-TW" altLang="en-US" sz="3600" b="1" dirty="0" smtClean="0"/>
              <a:t>研習</a:t>
            </a:r>
            <a:r>
              <a:rPr lang="zh-TW" altLang="zh-TW" sz="3600" b="1" dirty="0" smtClean="0"/>
              <a:t>團</a:t>
            </a:r>
            <a:r>
              <a:rPr lang="zh-TW" altLang="en-US" sz="3600" b="1" dirty="0" smtClean="0"/>
              <a:t>說明會</a:t>
            </a:r>
            <a:endParaRPr lang="en-US" altLang="zh-TW" sz="3600" b="1" dirty="0" smtClean="0"/>
          </a:p>
        </p:txBody>
      </p:sp>
      <p:cxnSp>
        <p:nvCxnSpPr>
          <p:cNvPr id="3" name="直線接點 2"/>
          <p:cNvCxnSpPr/>
          <p:nvPr/>
        </p:nvCxnSpPr>
        <p:spPr>
          <a:xfrm>
            <a:off x="289901" y="817004"/>
            <a:ext cx="8855968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323528" y="1052737"/>
            <a:ext cx="88204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400" b="1" dirty="0" smtClean="0"/>
              <a:t>時間</a:t>
            </a:r>
            <a:r>
              <a:rPr lang="en-US" altLang="zh-TW" sz="2400" b="1" dirty="0" smtClean="0"/>
              <a:t>:</a:t>
            </a:r>
            <a:r>
              <a:rPr lang="zh-TW" altLang="zh-TW" sz="2400" dirty="0">
                <a:latin typeface="+mn-ea"/>
              </a:rPr>
              <a:t>預定</a:t>
            </a:r>
            <a:r>
              <a:rPr lang="en-US" altLang="zh-TW" sz="2400" dirty="0">
                <a:latin typeface="+mn-ea"/>
              </a:rPr>
              <a:t>2018</a:t>
            </a:r>
            <a:r>
              <a:rPr lang="zh-TW" altLang="zh-TW" sz="2400" dirty="0">
                <a:latin typeface="+mn-ea"/>
              </a:rPr>
              <a:t>年</a:t>
            </a:r>
            <a:r>
              <a:rPr lang="en-US" altLang="zh-TW" sz="2400" dirty="0">
                <a:latin typeface="+mn-ea"/>
              </a:rPr>
              <a:t>7</a:t>
            </a:r>
            <a:r>
              <a:rPr lang="zh-TW" altLang="zh-TW" sz="2400" dirty="0">
                <a:latin typeface="+mn-ea"/>
              </a:rPr>
              <a:t>月</a:t>
            </a:r>
            <a:r>
              <a:rPr lang="en-US" altLang="zh-TW" sz="2400" dirty="0">
                <a:latin typeface="+mn-ea"/>
              </a:rPr>
              <a:t>8</a:t>
            </a:r>
            <a:r>
              <a:rPr lang="zh-TW" altLang="zh-TW" sz="2400" dirty="0">
                <a:latin typeface="+mn-ea"/>
              </a:rPr>
              <a:t>日</a:t>
            </a:r>
            <a:r>
              <a:rPr lang="en-US" altLang="zh-TW" sz="2400" dirty="0">
                <a:latin typeface="+mn-ea"/>
              </a:rPr>
              <a:t>~7</a:t>
            </a:r>
            <a:r>
              <a:rPr lang="zh-TW" altLang="zh-TW" sz="2400" dirty="0">
                <a:latin typeface="+mn-ea"/>
              </a:rPr>
              <a:t>月</a:t>
            </a:r>
            <a:r>
              <a:rPr lang="en-US" altLang="zh-TW" sz="2400" dirty="0">
                <a:latin typeface="+mn-ea"/>
              </a:rPr>
              <a:t>16</a:t>
            </a:r>
            <a:r>
              <a:rPr lang="zh-TW" altLang="zh-TW" sz="2400" dirty="0">
                <a:latin typeface="+mn-ea"/>
              </a:rPr>
              <a:t>日</a:t>
            </a:r>
            <a:r>
              <a:rPr lang="en-US" altLang="zh-TW" sz="2400" dirty="0">
                <a:latin typeface="+mn-ea"/>
              </a:rPr>
              <a:t>(9</a:t>
            </a:r>
            <a:r>
              <a:rPr lang="zh-TW" altLang="zh-TW" sz="2400" dirty="0">
                <a:latin typeface="+mn-ea"/>
              </a:rPr>
              <a:t>天</a:t>
            </a:r>
            <a:r>
              <a:rPr lang="en-US" altLang="zh-TW" sz="2400" dirty="0">
                <a:latin typeface="+mn-ea"/>
              </a:rPr>
              <a:t>8</a:t>
            </a:r>
            <a:r>
              <a:rPr lang="zh-TW" altLang="zh-TW" sz="2400" dirty="0">
                <a:latin typeface="+mn-ea"/>
              </a:rPr>
              <a:t>夜</a:t>
            </a:r>
            <a:r>
              <a:rPr lang="en-US" altLang="zh-TW" sz="2400" dirty="0" smtClean="0">
                <a:latin typeface="+mn-ea"/>
              </a:rPr>
              <a:t>)</a:t>
            </a:r>
          </a:p>
          <a:p>
            <a:r>
              <a:rPr lang="zh-TW" altLang="en-US" sz="2400" dirty="0" smtClean="0"/>
              <a:t>           課程日期</a:t>
            </a:r>
            <a:r>
              <a:rPr lang="en-US" altLang="zh-TW" sz="2400" dirty="0" smtClean="0">
                <a:latin typeface="+mn-ea"/>
              </a:rPr>
              <a:t>: </a:t>
            </a:r>
            <a:r>
              <a:rPr lang="en-US" altLang="zh-TW" sz="2400" dirty="0">
                <a:latin typeface="+mn-ea"/>
              </a:rPr>
              <a:t> 7</a:t>
            </a:r>
            <a:r>
              <a:rPr lang="zh-TW" altLang="zh-TW" sz="2400" dirty="0">
                <a:latin typeface="+mn-ea"/>
              </a:rPr>
              <a:t>月</a:t>
            </a:r>
            <a:r>
              <a:rPr lang="en-US" altLang="zh-TW" sz="2400" dirty="0">
                <a:latin typeface="+mn-ea"/>
              </a:rPr>
              <a:t>9</a:t>
            </a:r>
            <a:r>
              <a:rPr lang="zh-TW" altLang="zh-TW" sz="2400" dirty="0">
                <a:latin typeface="+mn-ea"/>
              </a:rPr>
              <a:t>日</a:t>
            </a:r>
            <a:r>
              <a:rPr lang="en-US" altLang="zh-TW" sz="2400" dirty="0">
                <a:latin typeface="+mn-ea"/>
              </a:rPr>
              <a:t>~7</a:t>
            </a:r>
            <a:r>
              <a:rPr lang="zh-TW" altLang="zh-TW" sz="2400" dirty="0">
                <a:latin typeface="+mn-ea"/>
              </a:rPr>
              <a:t>月</a:t>
            </a:r>
            <a:r>
              <a:rPr lang="en-US" altLang="zh-TW" sz="2400" dirty="0">
                <a:latin typeface="+mn-ea"/>
              </a:rPr>
              <a:t>12</a:t>
            </a:r>
            <a:r>
              <a:rPr lang="zh-TW" altLang="zh-TW" sz="2400" dirty="0">
                <a:latin typeface="+mn-ea"/>
              </a:rPr>
              <a:t>日</a:t>
            </a:r>
            <a:r>
              <a:rPr lang="en-US" altLang="zh-TW" sz="2400" dirty="0">
                <a:latin typeface="+mn-ea"/>
              </a:rPr>
              <a:t>(4</a:t>
            </a:r>
            <a:r>
              <a:rPr lang="zh-TW" altLang="zh-TW" sz="2400" dirty="0">
                <a:latin typeface="+mn-ea"/>
              </a:rPr>
              <a:t>天</a:t>
            </a:r>
            <a:r>
              <a:rPr lang="en-US" altLang="zh-TW" sz="2400" dirty="0" smtClean="0">
                <a:latin typeface="+mn-ea"/>
              </a:rPr>
              <a:t>)-(</a:t>
            </a:r>
            <a:r>
              <a:rPr lang="zh-TW" altLang="zh-TW" sz="2400" dirty="0" smtClean="0">
                <a:latin typeface="+mn-ea"/>
              </a:rPr>
              <a:t>依文化學院課程安排為主</a:t>
            </a:r>
            <a:r>
              <a:rPr lang="en-US" altLang="zh-TW" sz="2400" dirty="0" smtClean="0">
                <a:latin typeface="+mn-ea"/>
              </a:rPr>
              <a:t>)</a:t>
            </a:r>
          </a:p>
          <a:p>
            <a:r>
              <a:rPr lang="zh-TW" altLang="en-US" sz="2400" dirty="0" smtClean="0">
                <a:latin typeface="+mn-ea"/>
              </a:rPr>
              <a:t>           時尚觀察</a:t>
            </a:r>
            <a:r>
              <a:rPr lang="en-US" altLang="zh-TW" sz="2400" dirty="0" smtClean="0">
                <a:latin typeface="+mn-ea"/>
              </a:rPr>
              <a:t>: 7</a:t>
            </a:r>
            <a:r>
              <a:rPr lang="zh-TW" altLang="zh-TW" sz="2400" dirty="0" smtClean="0">
                <a:latin typeface="+mn-ea"/>
              </a:rPr>
              <a:t>月</a:t>
            </a:r>
            <a:r>
              <a:rPr lang="en-US" altLang="zh-TW" sz="2400" dirty="0" smtClean="0">
                <a:latin typeface="+mn-ea"/>
              </a:rPr>
              <a:t>13</a:t>
            </a:r>
            <a:r>
              <a:rPr lang="zh-TW" altLang="zh-TW" sz="2400" dirty="0" smtClean="0">
                <a:latin typeface="+mn-ea"/>
              </a:rPr>
              <a:t>日</a:t>
            </a:r>
            <a:r>
              <a:rPr lang="en-US" altLang="zh-TW" sz="2400" dirty="0" smtClean="0">
                <a:latin typeface="+mn-ea"/>
              </a:rPr>
              <a:t>~7</a:t>
            </a:r>
            <a:r>
              <a:rPr lang="zh-TW" altLang="zh-TW" sz="2400" dirty="0" smtClean="0">
                <a:latin typeface="+mn-ea"/>
              </a:rPr>
              <a:t>月</a:t>
            </a:r>
            <a:r>
              <a:rPr lang="en-US" altLang="zh-TW" sz="2400" dirty="0" smtClean="0">
                <a:latin typeface="+mn-ea"/>
              </a:rPr>
              <a:t>15</a:t>
            </a:r>
            <a:r>
              <a:rPr lang="zh-TW" altLang="zh-TW" sz="2400" dirty="0" smtClean="0">
                <a:latin typeface="+mn-ea"/>
              </a:rPr>
              <a:t>日</a:t>
            </a:r>
            <a:r>
              <a:rPr lang="en-US" altLang="zh-TW" sz="2400" dirty="0" smtClean="0">
                <a:latin typeface="+mn-ea"/>
              </a:rPr>
              <a:t>(3</a:t>
            </a:r>
            <a:r>
              <a:rPr lang="zh-TW" altLang="zh-TW" sz="2400" dirty="0" smtClean="0">
                <a:latin typeface="+mn-ea"/>
              </a:rPr>
              <a:t>天</a:t>
            </a:r>
            <a:r>
              <a:rPr lang="en-US" altLang="zh-TW" sz="2400" dirty="0" smtClean="0">
                <a:latin typeface="+mn-ea"/>
              </a:rPr>
              <a:t>)</a:t>
            </a:r>
          </a:p>
          <a:p>
            <a:r>
              <a:rPr lang="zh-TW" altLang="zh-TW" sz="2400" b="1" dirty="0" smtClean="0"/>
              <a:t>地點</a:t>
            </a:r>
            <a:r>
              <a:rPr lang="en-US" altLang="zh-TW" sz="2400" b="1" dirty="0" smtClean="0"/>
              <a:t>: </a:t>
            </a:r>
            <a:r>
              <a:rPr lang="zh-TW" altLang="zh-TW" sz="2400" dirty="0" smtClean="0"/>
              <a:t>日本東京</a:t>
            </a:r>
            <a:r>
              <a:rPr lang="zh-TW" altLang="en-US" sz="2400" dirty="0" smtClean="0"/>
              <a:t> 文化學園大學</a:t>
            </a:r>
            <a:endParaRPr lang="en-US" altLang="zh-TW" sz="2400" dirty="0" smtClean="0"/>
          </a:p>
          <a:p>
            <a:r>
              <a:rPr lang="zh-TW" altLang="en-US" sz="2400" b="1" dirty="0" smtClean="0"/>
              <a:t>學分</a:t>
            </a:r>
            <a:r>
              <a:rPr lang="en-US" altLang="zh-TW" sz="2400" b="1" dirty="0" smtClean="0"/>
              <a:t>:</a:t>
            </a:r>
            <a:r>
              <a:rPr lang="en-US" altLang="zh-TW" sz="2400" dirty="0" smtClean="0"/>
              <a:t>1</a:t>
            </a:r>
            <a:r>
              <a:rPr lang="zh-TW" altLang="en-US" sz="2400" dirty="0" smtClean="0"/>
              <a:t>學分</a:t>
            </a:r>
            <a:endParaRPr lang="en-US" altLang="zh-TW" sz="2400" dirty="0"/>
          </a:p>
          <a:p>
            <a:r>
              <a:rPr lang="zh-TW" altLang="zh-TW" sz="2400" b="1" dirty="0" smtClean="0"/>
              <a:t>行程內容</a:t>
            </a:r>
            <a:r>
              <a:rPr lang="en-US" altLang="zh-TW" sz="2400" b="1" dirty="0" smtClean="0"/>
              <a:t>: </a:t>
            </a:r>
          </a:p>
          <a:p>
            <a:r>
              <a:rPr lang="en-US" altLang="zh-TW" sz="2400" dirty="0" smtClean="0"/>
              <a:t>7</a:t>
            </a:r>
            <a:r>
              <a:rPr lang="zh-TW" altLang="en-US" sz="2400" dirty="0" smtClean="0"/>
              <a:t>月</a:t>
            </a:r>
            <a:r>
              <a:rPr lang="en-US" altLang="zh-TW" sz="2400" dirty="0" smtClean="0"/>
              <a:t>8</a:t>
            </a:r>
            <a:r>
              <a:rPr lang="zh-TW" altLang="en-US" sz="2400" dirty="0" smtClean="0"/>
              <a:t>日飛日本、</a:t>
            </a:r>
            <a:r>
              <a:rPr lang="en-US" altLang="zh-TW" sz="2400" dirty="0" smtClean="0"/>
              <a:t> 7</a:t>
            </a:r>
            <a:r>
              <a:rPr lang="zh-TW" altLang="en-US" sz="2400" dirty="0" smtClean="0"/>
              <a:t>月</a:t>
            </a:r>
            <a:r>
              <a:rPr lang="en-US" altLang="zh-TW" sz="2400" dirty="0" smtClean="0"/>
              <a:t>16</a:t>
            </a:r>
            <a:r>
              <a:rPr lang="zh-TW" altLang="en-US" sz="2400" dirty="0" smtClean="0"/>
              <a:t>日回台灣</a:t>
            </a:r>
            <a:endParaRPr lang="en-US" altLang="zh-TW" sz="2400" b="1" dirty="0" smtClean="0"/>
          </a:p>
          <a:p>
            <a:pPr marL="514350" indent="-514350"/>
            <a:r>
              <a:rPr lang="en-US" altLang="zh-TW" sz="2400" dirty="0" smtClean="0"/>
              <a:t>A. 3</a:t>
            </a:r>
            <a:r>
              <a:rPr lang="zh-TW" altLang="en-US" sz="2400" dirty="0" smtClean="0"/>
              <a:t>天</a:t>
            </a:r>
            <a:r>
              <a:rPr lang="zh-TW" altLang="zh-TW" sz="2400" dirty="0" smtClean="0"/>
              <a:t>上課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初估學費</a:t>
            </a:r>
            <a:r>
              <a:rPr lang="en-US" altLang="zh-TW" sz="2400" dirty="0" smtClean="0"/>
              <a:t>3</a:t>
            </a:r>
            <a:r>
              <a:rPr lang="zh-TW" altLang="en-US" sz="2400" dirty="0" smtClean="0"/>
              <a:t>万</a:t>
            </a:r>
            <a:r>
              <a:rPr lang="zh-TW" altLang="en-US" sz="2400" dirty="0" smtClean="0"/>
              <a:t>日圓</a:t>
            </a:r>
            <a:r>
              <a:rPr lang="zh-TW" altLang="en-US" sz="2400" dirty="0"/>
              <a:t>以上</a:t>
            </a:r>
            <a:r>
              <a:rPr lang="en-US" altLang="zh-TW" sz="2400" dirty="0" smtClean="0"/>
              <a:t>,</a:t>
            </a:r>
            <a:r>
              <a:rPr lang="zh-TW" altLang="zh-TW" sz="2400" dirty="0" smtClean="0"/>
              <a:t>材料費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翻譯費</a:t>
            </a:r>
            <a:r>
              <a:rPr lang="zh-TW" altLang="zh-TW" sz="2400" dirty="0" smtClean="0"/>
              <a:t>另計</a:t>
            </a:r>
            <a:r>
              <a:rPr lang="zh-TW" altLang="en-US" sz="2400" dirty="0" smtClean="0"/>
              <a:t>，直接親自交給日方給日幣，教師不經手錢的部分</a:t>
            </a:r>
            <a:r>
              <a:rPr lang="en-US" altLang="zh-TW" sz="2400" dirty="0" smtClean="0"/>
              <a:t>)</a:t>
            </a:r>
          </a:p>
          <a:p>
            <a:r>
              <a:rPr lang="en-US" altLang="zh-TW" sz="2400" dirty="0" smtClean="0"/>
              <a:t>B. </a:t>
            </a:r>
            <a:r>
              <a:rPr lang="zh-TW" altLang="zh-TW" sz="2400" dirty="0" smtClean="0"/>
              <a:t>機構參訪</a:t>
            </a:r>
            <a:r>
              <a:rPr lang="en-US" altLang="zh-TW" sz="2400" dirty="0" smtClean="0"/>
              <a:t>(1</a:t>
            </a:r>
            <a:r>
              <a:rPr lang="zh-TW" altLang="en-US" sz="2400" dirty="0" smtClean="0"/>
              <a:t>天</a:t>
            </a:r>
            <a:r>
              <a:rPr lang="en-US" altLang="zh-TW" sz="2400" dirty="0" smtClean="0"/>
              <a:t>)-</a:t>
            </a:r>
            <a:r>
              <a:rPr lang="zh-TW" altLang="zh-TW" sz="2400" dirty="0" smtClean="0"/>
              <a:t>文化服裝學院、</a:t>
            </a:r>
            <a:r>
              <a:rPr lang="zh-TW" altLang="en-US" sz="2400" dirty="0" smtClean="0"/>
              <a:t>服飾品牌企業參訪</a:t>
            </a:r>
            <a:endParaRPr lang="en-US" altLang="zh-TW" sz="2400" dirty="0" smtClean="0"/>
          </a:p>
          <a:p>
            <a:r>
              <a:rPr lang="en-US" altLang="zh-TW" sz="2400" dirty="0" smtClean="0"/>
              <a:t>C.</a:t>
            </a:r>
            <a:r>
              <a:rPr lang="zh-TW" altLang="en-US" sz="2400" dirty="0" smtClean="0"/>
              <a:t> 時尚觀察</a:t>
            </a:r>
            <a:r>
              <a:rPr lang="en-US" altLang="zh-TW" sz="2400" dirty="0" smtClean="0"/>
              <a:t>(3</a:t>
            </a:r>
            <a:r>
              <a:rPr lang="zh-TW" altLang="en-US" sz="2400" dirty="0" smtClean="0"/>
              <a:t>天</a:t>
            </a:r>
            <a:r>
              <a:rPr lang="en-US" altLang="zh-TW" sz="2400" dirty="0" smtClean="0"/>
              <a:t>)- </a:t>
            </a:r>
            <a:r>
              <a:rPr lang="zh-TW" altLang="en-US" sz="2400" dirty="0" smtClean="0"/>
              <a:t>報告分組進行</a:t>
            </a:r>
            <a:endParaRPr lang="en-US" altLang="zh-TW" sz="2400" dirty="0" smtClean="0"/>
          </a:p>
          <a:p>
            <a:r>
              <a:rPr lang="zh-TW" altLang="en-US" sz="2400" dirty="0"/>
              <a:t> </a:t>
            </a:r>
            <a:r>
              <a:rPr lang="zh-TW" altLang="en-US" sz="2400" dirty="0" smtClean="0"/>
              <a:t>                             </a:t>
            </a:r>
            <a:r>
              <a:rPr lang="en-US" altLang="zh-TW" sz="2400" dirty="0" smtClean="0"/>
              <a:t>1.</a:t>
            </a:r>
            <a:r>
              <a:rPr lang="zh-TW" altLang="en-US" sz="2400" dirty="0" smtClean="0"/>
              <a:t>品牌觀察</a:t>
            </a:r>
            <a:r>
              <a:rPr lang="zh-TW" altLang="en-US" sz="2400" dirty="0"/>
              <a:t>分析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建築、展示、櫥窗</a:t>
            </a:r>
            <a:r>
              <a:rPr lang="en-US" altLang="zh-TW" sz="2400" dirty="0" smtClean="0"/>
              <a:t>….(</a:t>
            </a:r>
            <a:r>
              <a:rPr lang="zh-TW" altLang="en-US" sz="2400" dirty="0" smtClean="0"/>
              <a:t>國際、日本</a:t>
            </a:r>
            <a:r>
              <a:rPr lang="en-US" altLang="zh-TW" sz="2400" dirty="0" smtClean="0"/>
              <a:t>)</a:t>
            </a:r>
          </a:p>
          <a:p>
            <a:r>
              <a:rPr lang="zh-TW" altLang="en-US" sz="2400" dirty="0"/>
              <a:t> </a:t>
            </a:r>
            <a:r>
              <a:rPr lang="zh-TW" altLang="en-US" sz="2400" dirty="0" smtClean="0"/>
              <a:t>                             </a:t>
            </a:r>
            <a:r>
              <a:rPr lang="en-US" altLang="zh-TW" sz="2400" dirty="0" smtClean="0"/>
              <a:t>2.</a:t>
            </a:r>
            <a:r>
              <a:rPr lang="zh-TW" altLang="en-US" sz="2400" dirty="0" smtClean="0"/>
              <a:t>時尚服裝分析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日本穿著時尚街拍分析</a:t>
            </a:r>
            <a:endParaRPr lang="en-US" altLang="zh-TW" sz="2400" dirty="0" smtClean="0"/>
          </a:p>
          <a:p>
            <a:r>
              <a:rPr lang="zh-TW" altLang="en-US" sz="2400" dirty="0"/>
              <a:t> </a:t>
            </a:r>
            <a:r>
              <a:rPr lang="zh-TW" altLang="en-US" sz="2400" dirty="0" smtClean="0"/>
              <a:t>                             </a:t>
            </a:r>
            <a:r>
              <a:rPr lang="en-US" altLang="zh-TW" sz="2400" dirty="0" smtClean="0"/>
              <a:t>3.</a:t>
            </a:r>
            <a:r>
              <a:rPr lang="zh-TW" altLang="en-US" sz="2400" dirty="0" smtClean="0"/>
              <a:t>其他</a:t>
            </a:r>
            <a:endParaRPr lang="en-US" altLang="zh-TW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3388" y="-27384"/>
            <a:ext cx="5254715" cy="844388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zh-TW" sz="3600" b="1" dirty="0" smtClean="0"/>
              <a:t>2017</a:t>
            </a:r>
            <a:r>
              <a:rPr lang="zh-TW" altLang="zh-TW" sz="3600" b="1" dirty="0" smtClean="0"/>
              <a:t>暑期日本</a:t>
            </a:r>
            <a:r>
              <a:rPr lang="zh-TW" altLang="en-US" sz="3600" b="1" dirty="0" smtClean="0"/>
              <a:t>研習</a:t>
            </a:r>
            <a:r>
              <a:rPr lang="zh-TW" altLang="zh-TW" sz="3600" b="1" dirty="0" smtClean="0"/>
              <a:t>團</a:t>
            </a:r>
            <a:endParaRPr lang="zh-TW" altLang="en-US" sz="3600" b="1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3" name="直線接點 2"/>
          <p:cNvCxnSpPr/>
          <p:nvPr/>
        </p:nvCxnSpPr>
        <p:spPr>
          <a:xfrm>
            <a:off x="289901" y="817004"/>
            <a:ext cx="8855968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467544" y="1196752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 smtClean="0"/>
              <a:t>團費</a:t>
            </a:r>
            <a:r>
              <a:rPr lang="en-US" altLang="zh-TW" sz="2800" b="1" dirty="0" smtClean="0"/>
              <a:t>:</a:t>
            </a:r>
            <a:r>
              <a:rPr lang="zh-TW" altLang="en-US" sz="2800" b="1" dirty="0" smtClean="0"/>
              <a:t> </a:t>
            </a:r>
            <a:r>
              <a:rPr lang="zh-TW" altLang="en-US" sz="2800" dirty="0" smtClean="0"/>
              <a:t>依旅行社報價為準    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r>
              <a:rPr lang="zh-TW" altLang="en-US" sz="2800" b="1" dirty="0" smtClean="0"/>
              <a:t>住宿</a:t>
            </a:r>
            <a:r>
              <a:rPr lang="en-US" altLang="zh-TW" sz="2800" b="1" dirty="0" smtClean="0"/>
              <a:t>:</a:t>
            </a:r>
            <a:r>
              <a:rPr lang="zh-TW" altLang="en-US" sz="2800" b="1" dirty="0" smtClean="0"/>
              <a:t> </a:t>
            </a:r>
            <a:r>
              <a:rPr lang="zh-TW" altLang="en-US" sz="2800" dirty="0" smtClean="0"/>
              <a:t>新宿華盛頓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必須一起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          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r>
              <a:rPr lang="zh-TW" altLang="en-US" sz="2800" b="1" dirty="0" smtClean="0"/>
              <a:t>招募對象</a:t>
            </a:r>
            <a:r>
              <a:rPr lang="en-US" altLang="zh-TW" sz="2800" b="1" dirty="0" smtClean="0"/>
              <a:t>:</a:t>
            </a:r>
            <a:r>
              <a:rPr lang="zh-TW" altLang="en-US" sz="2800" b="1" dirty="0" smtClean="0"/>
              <a:t> 服飾組二年級以上</a:t>
            </a:r>
            <a:r>
              <a:rPr lang="zh-TW" altLang="en-US" sz="2800" dirty="0" smtClean="0"/>
              <a:t>學生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r>
              <a:rPr lang="zh-TW" altLang="zh-TW" sz="2800" b="1" dirty="0" smtClean="0"/>
              <a:t>招募人數</a:t>
            </a:r>
            <a:r>
              <a:rPr lang="en-US" altLang="zh-TW" sz="2800" b="1" dirty="0" smtClean="0"/>
              <a:t>:15</a:t>
            </a:r>
            <a:r>
              <a:rPr lang="zh-TW" altLang="zh-TW" sz="2800" dirty="0" smtClean="0"/>
              <a:t>人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r>
              <a:rPr lang="zh-TW" altLang="en-US" sz="2800" b="1" dirty="0" smtClean="0"/>
              <a:t>規則</a:t>
            </a:r>
            <a:r>
              <a:rPr lang="en-US" altLang="zh-TW" sz="2800" b="1" dirty="0" smtClean="0"/>
              <a:t>:</a:t>
            </a:r>
            <a:r>
              <a:rPr lang="zh-TW" altLang="en-US" sz="2800" dirty="0" smtClean="0"/>
              <a:t>不接受提早去，但可以晚回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家長同意書</a:t>
            </a:r>
            <a:r>
              <a:rPr lang="en-US" altLang="zh-TW" sz="2800" dirty="0" smtClean="0"/>
              <a:t>)</a:t>
            </a:r>
          </a:p>
          <a:p>
            <a:endParaRPr lang="zh-TW" altLang="zh-TW" sz="2800" dirty="0" smtClean="0"/>
          </a:p>
          <a:p>
            <a:r>
              <a:rPr lang="zh-TW" altLang="en-US" sz="2800" dirty="0" smtClean="0"/>
              <a:t>參加者可取得跨文化織品服裝專題</a:t>
            </a:r>
            <a:r>
              <a:rPr lang="en-US" altLang="zh-TW" sz="2800" dirty="0" smtClean="0"/>
              <a:t>1</a:t>
            </a:r>
            <a:r>
              <a:rPr lang="zh-TW" altLang="zh-TW" sz="2800" dirty="0" smtClean="0"/>
              <a:t>學分</a:t>
            </a:r>
            <a:r>
              <a:rPr lang="zh-TW" altLang="en-US" sz="2800" dirty="0" smtClean="0"/>
              <a:t>，</a:t>
            </a:r>
            <a:endParaRPr lang="en-US" altLang="zh-TW" sz="2800" dirty="0" smtClean="0"/>
          </a:p>
          <a:p>
            <a:r>
              <a:rPr lang="zh-TW" altLang="en-US" sz="2800" dirty="0" smtClean="0"/>
              <a:t>另外由文化學園發給研習證明</a:t>
            </a:r>
            <a:endParaRPr lang="zh-TW" altLang="zh-TW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3388" y="-27384"/>
            <a:ext cx="5254715" cy="844388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zh-TW" sz="3600" b="1" dirty="0" smtClean="0"/>
              <a:t>2017</a:t>
            </a:r>
            <a:r>
              <a:rPr lang="zh-TW" altLang="zh-TW" sz="3600" b="1" dirty="0" smtClean="0"/>
              <a:t>暑期日本</a:t>
            </a:r>
            <a:r>
              <a:rPr lang="zh-TW" altLang="en-US" sz="3600" b="1" dirty="0" smtClean="0"/>
              <a:t>研習</a:t>
            </a:r>
            <a:r>
              <a:rPr lang="zh-TW" altLang="zh-TW" sz="3600" b="1" dirty="0" smtClean="0"/>
              <a:t>團</a:t>
            </a:r>
            <a:endParaRPr lang="zh-TW" altLang="en-US" sz="3600" b="1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3" name="直線接點 2"/>
          <p:cNvCxnSpPr/>
          <p:nvPr/>
        </p:nvCxnSpPr>
        <p:spPr>
          <a:xfrm>
            <a:off x="289901" y="817004"/>
            <a:ext cx="8855968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467544" y="1556792"/>
            <a:ext cx="835292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/>
              <a:t>預定課程</a:t>
            </a:r>
            <a:r>
              <a:rPr lang="en-US" altLang="zh-TW" sz="3200" dirty="0" smtClean="0"/>
              <a:t>:</a:t>
            </a:r>
          </a:p>
          <a:p>
            <a:endParaRPr lang="en-US" altLang="zh-TW" sz="2800" dirty="0" smtClean="0"/>
          </a:p>
          <a:p>
            <a:r>
              <a:rPr lang="en-US" altLang="zh-TW" sz="2800" dirty="0"/>
              <a:t>1.</a:t>
            </a:r>
            <a:r>
              <a:rPr lang="zh-TW" altLang="zh-TW" sz="2800" dirty="0"/>
              <a:t>立體裁剪 </a:t>
            </a:r>
            <a:r>
              <a:rPr lang="en-US" altLang="zh-TW" sz="2800" dirty="0"/>
              <a:t>(</a:t>
            </a:r>
            <a:r>
              <a:rPr lang="zh-TW" altLang="zh-TW" sz="2800" dirty="0"/>
              <a:t>一天</a:t>
            </a:r>
            <a:r>
              <a:rPr lang="en-US" altLang="zh-TW" sz="2800" dirty="0"/>
              <a:t>,6</a:t>
            </a:r>
            <a:r>
              <a:rPr lang="zh-TW" altLang="zh-TW" sz="2800" dirty="0"/>
              <a:t>小時</a:t>
            </a:r>
            <a:r>
              <a:rPr lang="en-US" altLang="zh-TW" sz="2800" dirty="0"/>
              <a:t>) </a:t>
            </a:r>
            <a:endParaRPr lang="zh-TW" altLang="zh-TW" sz="2800" dirty="0"/>
          </a:p>
          <a:p>
            <a:r>
              <a:rPr lang="en-US" altLang="zh-TW" sz="2800" dirty="0"/>
              <a:t>2.</a:t>
            </a:r>
            <a:r>
              <a:rPr lang="zh-TW" altLang="zh-TW" sz="2800" dirty="0"/>
              <a:t>男裝的基礎知識</a:t>
            </a:r>
            <a:r>
              <a:rPr lang="en-US" altLang="zh-TW" sz="2800" dirty="0"/>
              <a:t>(</a:t>
            </a:r>
            <a:r>
              <a:rPr lang="zh-TW" altLang="zh-TW" sz="2800" dirty="0"/>
              <a:t>半天</a:t>
            </a:r>
            <a:r>
              <a:rPr lang="en-US" altLang="zh-TW" sz="2800" dirty="0"/>
              <a:t>,3</a:t>
            </a:r>
            <a:r>
              <a:rPr lang="zh-TW" altLang="zh-TW" sz="2800" dirty="0"/>
              <a:t>小時</a:t>
            </a:r>
            <a:r>
              <a:rPr lang="en-US" altLang="zh-TW" sz="2800" dirty="0"/>
              <a:t>)</a:t>
            </a:r>
            <a:endParaRPr lang="zh-TW" altLang="zh-TW" sz="2800" dirty="0"/>
          </a:p>
          <a:p>
            <a:r>
              <a:rPr lang="en-US" altLang="zh-TW" sz="2800" dirty="0"/>
              <a:t>3.</a:t>
            </a:r>
            <a:r>
              <a:rPr lang="zh-TW" altLang="zh-TW" sz="2800" dirty="0"/>
              <a:t>立體材質實驗</a:t>
            </a:r>
            <a:r>
              <a:rPr lang="en-US" altLang="zh-TW" sz="2800" dirty="0"/>
              <a:t>(</a:t>
            </a:r>
            <a:r>
              <a:rPr lang="zh-TW" altLang="zh-TW" sz="2800" dirty="0"/>
              <a:t>半天</a:t>
            </a:r>
            <a:r>
              <a:rPr lang="en-US" altLang="zh-TW" sz="2800" dirty="0"/>
              <a:t>,3</a:t>
            </a:r>
            <a:r>
              <a:rPr lang="zh-TW" altLang="zh-TW" sz="2800" dirty="0"/>
              <a:t>小時</a:t>
            </a:r>
            <a:r>
              <a:rPr lang="en-US" altLang="zh-TW" sz="2800" dirty="0"/>
              <a:t>)</a:t>
            </a:r>
            <a:endParaRPr lang="zh-TW" altLang="zh-TW" sz="2800" dirty="0"/>
          </a:p>
          <a:p>
            <a:r>
              <a:rPr lang="en-US" altLang="zh-TW" sz="2800" dirty="0"/>
              <a:t>4.</a:t>
            </a:r>
            <a:r>
              <a:rPr lang="zh-TW" altLang="zh-TW" sz="2800" dirty="0"/>
              <a:t>英國傳統刺繡</a:t>
            </a:r>
            <a:r>
              <a:rPr lang="en-US" altLang="zh-TW" sz="2800" dirty="0"/>
              <a:t>(</a:t>
            </a:r>
            <a:r>
              <a:rPr lang="zh-TW" altLang="zh-TW" sz="2800" dirty="0"/>
              <a:t>一天</a:t>
            </a:r>
            <a:r>
              <a:rPr lang="en-US" altLang="zh-TW" sz="2800" dirty="0"/>
              <a:t>,6</a:t>
            </a:r>
            <a:r>
              <a:rPr lang="zh-TW" altLang="zh-TW" sz="2800" dirty="0"/>
              <a:t>小時</a:t>
            </a:r>
            <a:r>
              <a:rPr lang="en-US" altLang="zh-TW" sz="2800" dirty="0"/>
              <a:t>)</a:t>
            </a:r>
            <a:endParaRPr lang="zh-TW" altLang="zh-TW" sz="2800" dirty="0"/>
          </a:p>
          <a:p>
            <a:r>
              <a:rPr lang="en-US" altLang="zh-TW" sz="2800" dirty="0"/>
              <a:t>5.</a:t>
            </a:r>
            <a:r>
              <a:rPr lang="zh-TW" altLang="zh-TW" sz="2800" dirty="0"/>
              <a:t>參訪</a:t>
            </a:r>
            <a:r>
              <a:rPr lang="zh-TW" altLang="zh-TW" sz="2800" dirty="0" smtClean="0"/>
              <a:t>文化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半天</a:t>
            </a:r>
            <a:r>
              <a:rPr lang="en-US" altLang="zh-TW" sz="2800" dirty="0" smtClean="0"/>
              <a:t>)</a:t>
            </a:r>
            <a:r>
              <a:rPr lang="zh-TW" altLang="zh-TW" sz="2800" dirty="0" smtClean="0"/>
              <a:t>與企業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半天</a:t>
            </a:r>
            <a:r>
              <a:rPr lang="en-US" altLang="zh-TW" sz="2800" dirty="0" smtClean="0"/>
              <a:t>)</a:t>
            </a:r>
            <a:endParaRPr lang="zh-TW" altLang="zh-TW" sz="2800" dirty="0"/>
          </a:p>
          <a:p>
            <a:r>
              <a:rPr lang="en-US" altLang="zh-TW" dirty="0"/>
              <a:t> </a:t>
            </a:r>
            <a:endParaRPr lang="zh-TW" altLang="zh-TW" dirty="0"/>
          </a:p>
          <a:p>
            <a:r>
              <a:rPr lang="zh-TW" altLang="zh-TW" sz="2400" dirty="0" smtClean="0">
                <a:latin typeface="+mn-ea"/>
              </a:rPr>
              <a:t>備註</a:t>
            </a:r>
            <a:r>
              <a:rPr lang="en-US" altLang="zh-TW" sz="2400" dirty="0">
                <a:latin typeface="+mn-ea"/>
              </a:rPr>
              <a:t>:</a:t>
            </a:r>
            <a:r>
              <a:rPr lang="zh-TW" altLang="zh-TW" sz="2400" dirty="0">
                <a:latin typeface="+mn-ea"/>
              </a:rPr>
              <a:t>以上課程依文化學院大學課程安排為主，如有調動再</a:t>
            </a:r>
            <a:r>
              <a:rPr lang="zh-TW" altLang="zh-TW" sz="2400" dirty="0" smtClean="0">
                <a:latin typeface="+mn-ea"/>
              </a:rPr>
              <a:t>另</a:t>
            </a:r>
            <a:endParaRPr lang="en-US" altLang="zh-TW" sz="2400" dirty="0" smtClean="0">
              <a:latin typeface="+mn-ea"/>
            </a:endParaRPr>
          </a:p>
          <a:p>
            <a:r>
              <a:rPr lang="en-US" altLang="zh-TW" sz="2400" dirty="0">
                <a:latin typeface="+mn-ea"/>
              </a:rPr>
              <a:t> </a:t>
            </a:r>
            <a:r>
              <a:rPr lang="en-US" altLang="zh-TW" sz="2400" dirty="0" smtClean="0">
                <a:latin typeface="+mn-ea"/>
              </a:rPr>
              <a:t>        </a:t>
            </a:r>
            <a:r>
              <a:rPr lang="zh-TW" altLang="zh-TW" sz="2400" dirty="0" smtClean="0">
                <a:latin typeface="+mn-ea"/>
              </a:rPr>
              <a:t>行</a:t>
            </a:r>
            <a:r>
              <a:rPr lang="zh-TW" altLang="zh-TW" sz="2400" dirty="0">
                <a:latin typeface="+mn-ea"/>
              </a:rPr>
              <a:t>公佈。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3388" y="-27384"/>
            <a:ext cx="5254715" cy="844388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zh-TW" sz="3600" b="1" dirty="0" smtClean="0"/>
              <a:t>2017</a:t>
            </a:r>
            <a:r>
              <a:rPr lang="zh-TW" altLang="zh-TW" sz="3600" b="1" dirty="0" smtClean="0"/>
              <a:t>暑期日本</a:t>
            </a:r>
            <a:r>
              <a:rPr lang="zh-TW" altLang="en-US" sz="3600" b="1" dirty="0" smtClean="0"/>
              <a:t>研習</a:t>
            </a:r>
            <a:r>
              <a:rPr lang="zh-TW" altLang="zh-TW" sz="3600" b="1" dirty="0" smtClean="0"/>
              <a:t>團</a:t>
            </a:r>
            <a:endParaRPr lang="zh-TW" altLang="en-US" sz="3600" b="1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4" name="直線接點 3"/>
          <p:cNvCxnSpPr/>
          <p:nvPr/>
        </p:nvCxnSpPr>
        <p:spPr>
          <a:xfrm>
            <a:off x="289901" y="817004"/>
            <a:ext cx="8855968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467544" y="1340769"/>
            <a:ext cx="792088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/>
              <a:t>學習</a:t>
            </a:r>
            <a:r>
              <a:rPr lang="zh-TW" altLang="en-US" sz="3200" b="1" dirty="0" smtClean="0"/>
              <a:t>評量</a:t>
            </a:r>
            <a:r>
              <a:rPr lang="en-US" altLang="zh-TW" sz="3200" b="1" dirty="0" smtClean="0"/>
              <a:t>:</a:t>
            </a:r>
          </a:p>
          <a:p>
            <a:endParaRPr lang="en-US" altLang="zh-TW" sz="3200" b="1" dirty="0" smtClean="0"/>
          </a:p>
          <a:p>
            <a:r>
              <a:rPr lang="en-US" altLang="zh-TW" sz="2800" b="1" dirty="0" smtClean="0"/>
              <a:t>1.</a:t>
            </a:r>
            <a:r>
              <a:rPr lang="zh-TW" altLang="en-US" sz="2800" b="1" dirty="0" smtClean="0"/>
              <a:t>課程參與</a:t>
            </a:r>
            <a:r>
              <a:rPr lang="en-US" altLang="zh-TW" sz="2800" b="1" dirty="0" smtClean="0">
                <a:sym typeface="Wingdings" pitchFamily="2" charset="2"/>
              </a:rPr>
              <a:t>:</a:t>
            </a:r>
            <a:r>
              <a:rPr lang="zh-TW" altLang="en-US" sz="2800" dirty="0" smtClean="0">
                <a:sym typeface="Wingdings" pitchFamily="2" charset="2"/>
              </a:rPr>
              <a:t>課程參與、遲到</a:t>
            </a:r>
            <a:r>
              <a:rPr lang="en-US" altLang="zh-TW" sz="2800" dirty="0" smtClean="0">
                <a:sym typeface="Wingdings" pitchFamily="2" charset="2"/>
              </a:rPr>
              <a:t>20%</a:t>
            </a:r>
            <a:endParaRPr lang="en-US" altLang="zh-TW" sz="2800" dirty="0" smtClean="0"/>
          </a:p>
          <a:p>
            <a:r>
              <a:rPr lang="en-US" altLang="zh-TW" sz="2800" b="1" dirty="0" smtClean="0"/>
              <a:t>2.</a:t>
            </a:r>
            <a:r>
              <a:rPr lang="zh-TW" altLang="en-US" sz="2800" b="1" dirty="0" smtClean="0"/>
              <a:t>個人心得</a:t>
            </a:r>
            <a:r>
              <a:rPr lang="en-US" altLang="zh-TW" sz="2800" b="1" dirty="0" smtClean="0"/>
              <a:t>:</a:t>
            </a:r>
            <a:r>
              <a:rPr lang="zh-TW" altLang="en-US" sz="2800" dirty="0" smtClean="0"/>
              <a:t>上課、市場調查</a:t>
            </a:r>
            <a:r>
              <a:rPr lang="en-US" altLang="zh-TW" sz="2800" dirty="0" smtClean="0"/>
              <a:t>40%</a:t>
            </a:r>
          </a:p>
          <a:p>
            <a:r>
              <a:rPr lang="en-US" altLang="zh-TW" sz="2800" b="1" dirty="0" smtClean="0"/>
              <a:t>3.</a:t>
            </a:r>
            <a:r>
              <a:rPr lang="zh-TW" altLang="en-US" sz="2800" b="1" dirty="0" smtClean="0"/>
              <a:t>時尚品牌觀察</a:t>
            </a:r>
            <a:r>
              <a:rPr lang="zh-TW" altLang="en-US" sz="2800" b="1" dirty="0" smtClean="0"/>
              <a:t>報告</a:t>
            </a:r>
            <a:r>
              <a:rPr lang="en-US" altLang="zh-TW" sz="2800" b="1" dirty="0" smtClean="0"/>
              <a:t>(</a:t>
            </a:r>
            <a:r>
              <a:rPr lang="zh-TW" altLang="en-US" sz="2800" b="1" dirty="0" smtClean="0"/>
              <a:t>團體</a:t>
            </a:r>
            <a:r>
              <a:rPr lang="en-US" altLang="zh-TW" sz="2800" b="1" dirty="0" smtClean="0"/>
              <a:t>): </a:t>
            </a:r>
            <a:r>
              <a:rPr lang="zh-TW" altLang="en-US" sz="2800" dirty="0" smtClean="0"/>
              <a:t>針對有興趣的品牌</a:t>
            </a:r>
            <a:r>
              <a:rPr lang="en-US" altLang="zh-TW" sz="2800" dirty="0" smtClean="0"/>
              <a:t>40%</a:t>
            </a:r>
          </a:p>
          <a:p>
            <a:endParaRPr lang="en-US" altLang="zh-TW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3388" y="-27384"/>
            <a:ext cx="5254715" cy="844388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zh-TW" sz="3600" b="1" dirty="0" smtClean="0"/>
              <a:t>2017</a:t>
            </a:r>
            <a:r>
              <a:rPr lang="zh-TW" altLang="zh-TW" sz="3600" b="1" dirty="0" smtClean="0"/>
              <a:t>暑期日本</a:t>
            </a:r>
            <a:r>
              <a:rPr lang="zh-TW" altLang="en-US" sz="3600" b="1" dirty="0" smtClean="0"/>
              <a:t>研習</a:t>
            </a:r>
            <a:r>
              <a:rPr lang="zh-TW" altLang="zh-TW" sz="3600" b="1" dirty="0" smtClean="0"/>
              <a:t>團</a:t>
            </a:r>
            <a:endParaRPr lang="zh-TW" altLang="en-US" sz="3600" b="1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3" name="直線接點 2"/>
          <p:cNvCxnSpPr/>
          <p:nvPr/>
        </p:nvCxnSpPr>
        <p:spPr>
          <a:xfrm>
            <a:off x="289901" y="817004"/>
            <a:ext cx="8855968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395536" y="1988840"/>
            <a:ext cx="856895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800" b="1" dirty="0">
                <a:latin typeface="+mn-ea"/>
              </a:rPr>
              <a:t>報名時間</a:t>
            </a:r>
            <a:r>
              <a:rPr lang="en-US" altLang="zh-TW" sz="2800" b="1" dirty="0">
                <a:latin typeface="+mn-ea"/>
              </a:rPr>
              <a:t>:</a:t>
            </a:r>
            <a:r>
              <a:rPr lang="en-US" altLang="zh-TW" sz="2800" dirty="0">
                <a:latin typeface="+mn-ea"/>
              </a:rPr>
              <a:t>3</a:t>
            </a:r>
            <a:r>
              <a:rPr lang="zh-TW" altLang="zh-TW" sz="2800" dirty="0">
                <a:latin typeface="+mn-ea"/>
              </a:rPr>
              <a:t>月</a:t>
            </a:r>
            <a:r>
              <a:rPr lang="en-US" altLang="zh-TW" sz="2800" dirty="0">
                <a:latin typeface="+mn-ea"/>
              </a:rPr>
              <a:t>13</a:t>
            </a:r>
            <a:r>
              <a:rPr lang="zh-TW" altLang="zh-TW" sz="2800" dirty="0">
                <a:latin typeface="+mn-ea"/>
              </a:rPr>
              <a:t>日</a:t>
            </a:r>
            <a:r>
              <a:rPr lang="en-US" altLang="zh-TW" sz="2800" dirty="0">
                <a:latin typeface="+mn-ea"/>
              </a:rPr>
              <a:t>~ 20</a:t>
            </a:r>
            <a:r>
              <a:rPr lang="zh-TW" altLang="zh-TW" sz="2800" dirty="0">
                <a:latin typeface="+mn-ea"/>
              </a:rPr>
              <a:t>日</a:t>
            </a:r>
          </a:p>
          <a:p>
            <a:r>
              <a:rPr lang="zh-TW" altLang="zh-TW" sz="2800" b="1" dirty="0">
                <a:latin typeface="+mn-ea"/>
              </a:rPr>
              <a:t>公佈名單</a:t>
            </a:r>
            <a:r>
              <a:rPr lang="en-US" altLang="zh-TW" sz="2800" b="1" dirty="0">
                <a:latin typeface="+mn-ea"/>
              </a:rPr>
              <a:t>:</a:t>
            </a:r>
            <a:r>
              <a:rPr lang="en-US" altLang="zh-TW" sz="2800" dirty="0">
                <a:latin typeface="+mn-ea"/>
              </a:rPr>
              <a:t>3</a:t>
            </a:r>
            <a:r>
              <a:rPr lang="zh-TW" altLang="zh-TW" sz="2800" dirty="0">
                <a:latin typeface="+mn-ea"/>
              </a:rPr>
              <a:t>月</a:t>
            </a:r>
            <a:r>
              <a:rPr lang="en-US" altLang="zh-TW" sz="2800" dirty="0">
                <a:latin typeface="+mn-ea"/>
              </a:rPr>
              <a:t>21</a:t>
            </a:r>
            <a:r>
              <a:rPr lang="zh-TW" altLang="zh-TW" sz="2800" dirty="0">
                <a:latin typeface="+mn-ea"/>
              </a:rPr>
              <a:t>日</a:t>
            </a:r>
            <a:r>
              <a:rPr lang="en-US" altLang="zh-TW" sz="2800" dirty="0">
                <a:latin typeface="+mn-ea"/>
              </a:rPr>
              <a:t>(</a:t>
            </a:r>
            <a:r>
              <a:rPr lang="zh-TW" altLang="zh-TW" sz="2800" dirty="0">
                <a:latin typeface="+mn-ea"/>
              </a:rPr>
              <a:t>系網</a:t>
            </a:r>
            <a:r>
              <a:rPr lang="en-US" altLang="zh-TW" sz="2800" dirty="0">
                <a:latin typeface="+mn-ea"/>
              </a:rPr>
              <a:t>)</a:t>
            </a:r>
            <a:endParaRPr lang="zh-TW" altLang="zh-TW" sz="2800" dirty="0">
              <a:latin typeface="+mn-ea"/>
            </a:endParaRPr>
          </a:p>
          <a:p>
            <a:r>
              <a:rPr lang="zh-TW" altLang="zh-TW" sz="2800" b="1" dirty="0">
                <a:latin typeface="+mn-ea"/>
              </a:rPr>
              <a:t>保證金</a:t>
            </a:r>
            <a:r>
              <a:rPr lang="en-US" altLang="zh-TW" sz="2800" b="1" dirty="0">
                <a:latin typeface="+mn-ea"/>
              </a:rPr>
              <a:t>:</a:t>
            </a:r>
            <a:r>
              <a:rPr lang="en-US" altLang="zh-TW" sz="2800" dirty="0">
                <a:latin typeface="+mn-ea"/>
              </a:rPr>
              <a:t>3000</a:t>
            </a:r>
            <a:r>
              <a:rPr lang="zh-TW" altLang="zh-TW" sz="2800" dirty="0">
                <a:latin typeface="+mn-ea"/>
              </a:rPr>
              <a:t>台幣</a:t>
            </a:r>
            <a:r>
              <a:rPr lang="en-US" altLang="zh-TW" sz="2800" dirty="0">
                <a:latin typeface="+mn-ea"/>
              </a:rPr>
              <a:t>, 3</a:t>
            </a:r>
            <a:r>
              <a:rPr lang="zh-TW" altLang="zh-TW" sz="2800" dirty="0">
                <a:latin typeface="+mn-ea"/>
              </a:rPr>
              <a:t>月</a:t>
            </a:r>
            <a:r>
              <a:rPr lang="en-US" altLang="zh-TW" sz="2800" dirty="0">
                <a:latin typeface="+mn-ea"/>
              </a:rPr>
              <a:t>13</a:t>
            </a:r>
            <a:r>
              <a:rPr lang="zh-TW" altLang="zh-TW" sz="2800" dirty="0">
                <a:latin typeface="+mn-ea"/>
              </a:rPr>
              <a:t>日</a:t>
            </a:r>
            <a:r>
              <a:rPr lang="en-US" altLang="zh-TW" sz="2800" dirty="0">
                <a:latin typeface="+mn-ea"/>
              </a:rPr>
              <a:t>~ 20</a:t>
            </a:r>
            <a:r>
              <a:rPr lang="zh-TW" altLang="zh-TW" sz="2800" dirty="0" smtClean="0">
                <a:latin typeface="+mn-ea"/>
              </a:rPr>
              <a:t>日</a:t>
            </a:r>
            <a:r>
              <a:rPr lang="zh-TW" altLang="zh-TW" sz="2800" dirty="0" smtClean="0">
                <a:latin typeface="+mn-ea"/>
              </a:rPr>
              <a:t>繳交</a:t>
            </a:r>
            <a:r>
              <a:rPr lang="zh-TW" altLang="zh-TW" sz="2800" dirty="0">
                <a:latin typeface="+mn-ea"/>
              </a:rPr>
              <a:t>截止</a:t>
            </a:r>
            <a:r>
              <a:rPr lang="en-US" altLang="zh-TW" sz="2800" dirty="0">
                <a:latin typeface="+mn-ea"/>
              </a:rPr>
              <a:t>(</a:t>
            </a:r>
            <a:r>
              <a:rPr lang="zh-TW" altLang="zh-TW" sz="2800" dirty="0">
                <a:latin typeface="+mn-ea"/>
              </a:rPr>
              <a:t>系</a:t>
            </a:r>
            <a:r>
              <a:rPr lang="en-US" altLang="zh-TW" sz="2800" dirty="0" smtClean="0">
                <a:latin typeface="+mn-ea"/>
              </a:rPr>
              <a:t>)</a:t>
            </a:r>
          </a:p>
          <a:p>
            <a:r>
              <a:rPr lang="en-US" altLang="zh-TW" sz="24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＊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報名完成，然而因個人因素不克前往於</a:t>
            </a:r>
            <a:r>
              <a:rPr lang="en-US" altLang="zh-TW" sz="2400" b="1" dirty="0">
                <a:solidFill>
                  <a:srgbClr val="FF0000"/>
                </a:solidFill>
              </a:rPr>
              <a:t>3</a:t>
            </a:r>
            <a:r>
              <a:rPr lang="zh-TW" altLang="en-US" sz="2400" b="1" dirty="0">
                <a:solidFill>
                  <a:srgbClr val="FF0000"/>
                </a:solidFill>
              </a:rPr>
              <a:t>月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22~26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日截止可</a:t>
            </a:r>
            <a:endParaRPr lang="en-US" altLang="zh-TW" sz="2400" b="1" dirty="0" smtClean="0">
              <a:solidFill>
                <a:srgbClr val="FF0000"/>
              </a:solidFill>
            </a:endParaRPr>
          </a:p>
          <a:p>
            <a:r>
              <a:rPr lang="zh-TW" altLang="en-US" sz="2400" b="1" dirty="0">
                <a:solidFill>
                  <a:srgbClr val="FF0000"/>
                </a:solidFill>
              </a:rPr>
              <a:t> 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    退團與保證金</a:t>
            </a:r>
            <a:endParaRPr lang="en-US" altLang="zh-TW" sz="2400" b="1" dirty="0" smtClean="0">
              <a:solidFill>
                <a:srgbClr val="FF0000"/>
              </a:solidFill>
            </a:endParaRPr>
          </a:p>
          <a:p>
            <a:r>
              <a:rPr lang="en-US" altLang="zh-TW" sz="2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＊3</a:t>
            </a:r>
            <a:r>
              <a:rPr lang="zh-TW" altLang="en-US" sz="2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月</a:t>
            </a:r>
            <a:r>
              <a:rPr lang="en-US" altLang="zh-TW" sz="2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27</a:t>
            </a:r>
            <a:r>
              <a:rPr lang="zh-TW" altLang="en-US" sz="2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日後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不可</a:t>
            </a:r>
            <a:r>
              <a:rPr lang="zh-TW" altLang="zh-TW" sz="2400" b="1" dirty="0" smtClean="0">
                <a:solidFill>
                  <a:srgbClr val="FF0000"/>
                </a:solidFill>
              </a:rPr>
              <a:t>退團</a:t>
            </a:r>
            <a:r>
              <a:rPr lang="zh-TW" altLang="en-US" sz="2400" b="1" dirty="0">
                <a:solidFill>
                  <a:srgbClr val="FF0000"/>
                </a:solidFill>
              </a:rPr>
              <a:t>影響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團體。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(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除非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有不可抗拒重大事件住</a:t>
            </a:r>
            <a:endParaRPr lang="en-US" altLang="zh-TW" sz="2400" b="1" dirty="0" smtClean="0">
              <a:solidFill>
                <a:srgbClr val="FF0000"/>
              </a:solidFill>
            </a:endParaRPr>
          </a:p>
          <a:p>
            <a:r>
              <a:rPr lang="zh-TW" altLang="en-US" sz="2400" b="1" dirty="0">
                <a:solidFill>
                  <a:srgbClr val="FF0000"/>
                </a:solidFill>
              </a:rPr>
              <a:t> 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   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院、喪假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…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由老師認定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zh-TW" altLang="zh-TW" sz="2800" b="1" dirty="0" smtClean="0">
                <a:latin typeface="+mn-ea"/>
              </a:rPr>
              <a:t>日本</a:t>
            </a:r>
            <a:r>
              <a:rPr lang="zh-TW" altLang="zh-TW" sz="2800" b="1" dirty="0">
                <a:latin typeface="+mn-ea"/>
              </a:rPr>
              <a:t>第一次行程會</a:t>
            </a:r>
            <a:r>
              <a:rPr lang="en-US" altLang="zh-TW" sz="2800" dirty="0">
                <a:latin typeface="+mn-ea"/>
              </a:rPr>
              <a:t>:3</a:t>
            </a:r>
            <a:r>
              <a:rPr lang="zh-TW" altLang="zh-TW" sz="2800" dirty="0">
                <a:latin typeface="+mn-ea"/>
              </a:rPr>
              <a:t>月</a:t>
            </a:r>
            <a:r>
              <a:rPr lang="en-US" altLang="zh-TW" sz="2800" dirty="0">
                <a:latin typeface="+mn-ea"/>
              </a:rPr>
              <a:t>22</a:t>
            </a:r>
            <a:r>
              <a:rPr lang="zh-TW" altLang="zh-TW" sz="2800" dirty="0" smtClean="0">
                <a:latin typeface="+mn-ea"/>
              </a:rPr>
              <a:t>日</a:t>
            </a:r>
            <a:r>
              <a:rPr lang="en-US" altLang="zh-TW" sz="2800" dirty="0" smtClean="0">
                <a:latin typeface="+mn-ea"/>
              </a:rPr>
              <a:t>(</a:t>
            </a:r>
            <a:r>
              <a:rPr lang="zh-TW" altLang="en-US" sz="2800" dirty="0" smtClean="0">
                <a:latin typeface="+mn-ea"/>
              </a:rPr>
              <a:t>正、備取</a:t>
            </a:r>
            <a:r>
              <a:rPr lang="en-US" altLang="zh-TW" sz="2800" dirty="0" smtClean="0">
                <a:latin typeface="+mn-ea"/>
              </a:rPr>
              <a:t>)</a:t>
            </a:r>
            <a:r>
              <a:rPr lang="zh-TW" altLang="zh-TW" sz="2800" dirty="0" smtClean="0">
                <a:latin typeface="+mn-ea"/>
              </a:rPr>
              <a:t> </a:t>
            </a:r>
            <a:r>
              <a:rPr lang="zh-TW" altLang="zh-TW" sz="2800" dirty="0">
                <a:latin typeface="+mn-ea"/>
              </a:rPr>
              <a:t>中午</a:t>
            </a:r>
            <a:r>
              <a:rPr lang="en-US" altLang="zh-TW" sz="2800" dirty="0">
                <a:latin typeface="+mn-ea"/>
              </a:rPr>
              <a:t>12:30 (</a:t>
            </a:r>
            <a:r>
              <a:rPr lang="zh-TW" altLang="zh-TW" sz="2800" dirty="0" smtClean="0">
                <a:latin typeface="+mn-ea"/>
              </a:rPr>
              <a:t>地點</a:t>
            </a:r>
            <a:endParaRPr lang="en-US" altLang="zh-TW" sz="2800" dirty="0" smtClean="0">
              <a:latin typeface="+mn-ea"/>
            </a:endParaRPr>
          </a:p>
          <a:p>
            <a:r>
              <a:rPr lang="zh-TW" altLang="en-US" sz="2800" dirty="0" smtClean="0">
                <a:latin typeface="+mn-ea"/>
              </a:rPr>
              <a:t>另行公</a:t>
            </a:r>
            <a:r>
              <a:rPr lang="zh-TW" altLang="en-US" sz="2800" dirty="0">
                <a:latin typeface="+mn-ea"/>
              </a:rPr>
              <a:t>佈</a:t>
            </a:r>
            <a:r>
              <a:rPr lang="en-US" altLang="zh-TW" sz="2800" dirty="0" smtClean="0">
                <a:latin typeface="+mn-ea"/>
              </a:rPr>
              <a:t>)</a:t>
            </a:r>
            <a:endParaRPr lang="zh-TW" altLang="zh-TW" sz="2800" dirty="0">
              <a:latin typeface="+mn-ea"/>
            </a:endParaRPr>
          </a:p>
          <a:p>
            <a:endParaRPr lang="en-US" altLang="zh-TW" sz="2800" dirty="0">
              <a:latin typeface="+mn-ea"/>
            </a:endParaRPr>
          </a:p>
          <a:p>
            <a:r>
              <a:rPr lang="zh-TW" altLang="en-US" sz="2800" dirty="0" smtClean="0">
                <a:latin typeface="+mn-ea"/>
              </a:rPr>
              <a:t>✽建立</a:t>
            </a:r>
            <a:r>
              <a:rPr lang="en-US" altLang="zh-TW" sz="2800" dirty="0" smtClean="0">
                <a:latin typeface="+mn-ea"/>
              </a:rPr>
              <a:t>FB</a:t>
            </a:r>
            <a:r>
              <a:rPr lang="zh-TW" altLang="en-US" sz="2800" dirty="0" smtClean="0">
                <a:latin typeface="+mn-ea"/>
              </a:rPr>
              <a:t>社團聯絡</a:t>
            </a:r>
            <a:endParaRPr lang="en-US" altLang="zh-TW" sz="2800" dirty="0" smtClean="0">
              <a:latin typeface="+mn-ea"/>
            </a:endParaRPr>
          </a:p>
          <a:p>
            <a:endParaRPr lang="en-US" altLang="zh-TW" sz="28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3388" y="1268760"/>
            <a:ext cx="87111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00"/>
              </a:lnSpc>
              <a:spcAft>
                <a:spcPts val="0"/>
              </a:spcAft>
            </a:pPr>
            <a:r>
              <a:rPr lang="zh-TW" altLang="zh-TW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第二次行程會</a:t>
            </a:r>
            <a:r>
              <a:rPr lang="en-US" altLang="zh-TW" sz="2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ts val="3300"/>
              </a:lnSpc>
              <a:spcAft>
                <a:spcPts val="0"/>
              </a:spcAft>
            </a:pPr>
            <a:r>
              <a:rPr lang="zh-TW" altLang="zh-TW" sz="2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報告時間</a:t>
            </a:r>
            <a:r>
              <a:rPr lang="en-US" altLang="zh-TW" sz="2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zh-TW" altLang="zh-TW" sz="2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月</a:t>
            </a:r>
            <a:r>
              <a:rPr lang="en-US" altLang="zh-TW" sz="2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zh-TW" altLang="en-US" sz="2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日中午</a:t>
            </a:r>
            <a:r>
              <a:rPr lang="en-US" altLang="zh-TW" sz="2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12:30</a:t>
            </a:r>
            <a:r>
              <a:rPr lang="zh-TW" altLang="en-US" sz="2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分</a:t>
            </a:r>
            <a:r>
              <a:rPr lang="zh-TW" altLang="en-US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，</a:t>
            </a:r>
            <a:r>
              <a:rPr lang="zh-TW" altLang="en-US" sz="2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每組報告時間</a:t>
            </a:r>
            <a:r>
              <a:rPr lang="en-US" altLang="zh-TW" sz="2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zh-TW" altLang="en-US" sz="2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分鐘</a:t>
            </a:r>
            <a:endParaRPr lang="en-US" altLang="zh-TW" sz="2400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3300"/>
              </a:lnSpc>
              <a:spcAft>
                <a:spcPts val="0"/>
              </a:spcAft>
            </a:pPr>
            <a:endParaRPr lang="en-US" altLang="zh-TW" sz="2400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3300"/>
              </a:lnSpc>
              <a:spcAft>
                <a:spcPts val="0"/>
              </a:spcAft>
            </a:pPr>
            <a:endParaRPr lang="en-US" altLang="zh-TW" sz="2400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3300"/>
              </a:lnSpc>
              <a:spcAft>
                <a:spcPts val="0"/>
              </a:spcAft>
            </a:pPr>
            <a:r>
              <a:rPr lang="en-US" altLang="zh-TW" sz="2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zh-TW" altLang="zh-TW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企劃題目與內容</a:t>
            </a:r>
            <a:r>
              <a:rPr lang="en-US" altLang="zh-TW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zh-TW" altLang="zh-TW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概要</a:t>
            </a:r>
            <a:r>
              <a:rPr lang="en-US" altLang="zh-TW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):</a:t>
            </a:r>
            <a:r>
              <a:rPr lang="zh-TW" altLang="zh-TW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報告內容重點會放在哪裡，收集</a:t>
            </a:r>
            <a:r>
              <a:rPr lang="zh-TW" altLang="zh-TW" sz="2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資料</a:t>
            </a:r>
            <a:endParaRPr lang="en-US" altLang="zh-TW" sz="2400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zh-TW" altLang="zh-TW" sz="2000" dirty="0"/>
              <a:t>以下題目方向自由選擇不</a:t>
            </a:r>
            <a:r>
              <a:rPr lang="zh-TW" altLang="zh-TW" sz="2000" dirty="0" smtClean="0"/>
              <a:t>限制</a:t>
            </a:r>
            <a:endParaRPr lang="zh-TW" altLang="zh-TW" sz="2000" dirty="0"/>
          </a:p>
          <a:p>
            <a:r>
              <a:rPr lang="en-US" altLang="zh-TW" sz="2000" dirty="0" smtClean="0"/>
              <a:t>(1)</a:t>
            </a:r>
            <a:r>
              <a:rPr lang="zh-TW" altLang="zh-TW" sz="2000" dirty="0" smtClean="0"/>
              <a:t>品牌</a:t>
            </a:r>
            <a:r>
              <a:rPr lang="zh-TW" altLang="zh-TW" sz="2000" dirty="0"/>
              <a:t>觀察分析</a:t>
            </a:r>
            <a:r>
              <a:rPr lang="en-US" altLang="zh-TW" sz="2000" dirty="0"/>
              <a:t>:</a:t>
            </a:r>
            <a:r>
              <a:rPr lang="zh-TW" altLang="zh-TW" sz="2000" dirty="0"/>
              <a:t>建築、展示、櫥窗</a:t>
            </a:r>
            <a:r>
              <a:rPr lang="en-US" altLang="zh-TW" sz="2000" dirty="0"/>
              <a:t>….(</a:t>
            </a:r>
            <a:r>
              <a:rPr lang="zh-TW" altLang="zh-TW" sz="2000" dirty="0"/>
              <a:t>國際、日本</a:t>
            </a:r>
            <a:r>
              <a:rPr lang="en-US" altLang="zh-TW" sz="2000" dirty="0"/>
              <a:t>)</a:t>
            </a:r>
            <a:endParaRPr lang="zh-TW" altLang="zh-TW" sz="2000" dirty="0"/>
          </a:p>
          <a:p>
            <a:r>
              <a:rPr lang="en-US" altLang="zh-TW" sz="2000" dirty="0" smtClean="0"/>
              <a:t>(2)</a:t>
            </a:r>
            <a:r>
              <a:rPr lang="zh-TW" altLang="zh-TW" sz="2000" dirty="0" smtClean="0"/>
              <a:t>時尚</a:t>
            </a:r>
            <a:r>
              <a:rPr lang="zh-TW" altLang="zh-TW" sz="2000" dirty="0"/>
              <a:t>服裝分析</a:t>
            </a:r>
            <a:r>
              <a:rPr lang="en-US" altLang="zh-TW" sz="2000" dirty="0"/>
              <a:t>:</a:t>
            </a:r>
            <a:r>
              <a:rPr lang="zh-TW" altLang="zh-TW" sz="2000" dirty="0"/>
              <a:t>日本穿著時尚街拍分析 </a:t>
            </a:r>
          </a:p>
          <a:p>
            <a:r>
              <a:rPr lang="en-US" altLang="zh-TW" sz="2000" dirty="0" smtClean="0"/>
              <a:t>(3)</a:t>
            </a:r>
            <a:r>
              <a:rPr lang="zh-TW" altLang="zh-TW" sz="2000" dirty="0" smtClean="0"/>
              <a:t>其他 </a:t>
            </a:r>
            <a:endParaRPr lang="zh-TW" altLang="zh-TW" sz="2000" dirty="0"/>
          </a:p>
          <a:p>
            <a:pPr>
              <a:lnSpc>
                <a:spcPts val="3300"/>
              </a:lnSpc>
              <a:spcAft>
                <a:spcPts val="0"/>
              </a:spcAft>
            </a:pP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3300"/>
              </a:lnSpc>
            </a:pPr>
            <a:r>
              <a:rPr lang="en-US" altLang="zh-TW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zh-TW" altLang="zh-TW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行程安排</a:t>
            </a:r>
            <a:r>
              <a:rPr lang="en-US" altLang="zh-TW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zh-TW" altLang="zh-TW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月</a:t>
            </a:r>
            <a:r>
              <a:rPr lang="en-US" altLang="zh-TW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zh-TW" altLang="zh-TW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日</a:t>
            </a:r>
            <a:r>
              <a:rPr lang="en-US" altLang="zh-TW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~7</a:t>
            </a:r>
            <a:r>
              <a:rPr lang="zh-TW" altLang="zh-TW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月</a:t>
            </a:r>
            <a:r>
              <a:rPr lang="en-US" altLang="zh-TW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zh-TW" altLang="zh-TW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日</a:t>
            </a:r>
            <a:r>
              <a:rPr lang="en-US" altLang="zh-TW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zh-TW" alt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每一個人或團體</a:t>
            </a:r>
            <a:r>
              <a:rPr lang="en-US" altLang="zh-TW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zh-TW" altLang="en-US" sz="2400" dirty="0"/>
              <a:t> </a:t>
            </a:r>
            <a:r>
              <a:rPr lang="zh-TW" altLang="en-US" sz="2400" dirty="0" smtClean="0"/>
              <a:t>安排時間</a:t>
            </a:r>
            <a:r>
              <a:rPr lang="zh-TW" altLang="en-US" sz="2400" dirty="0"/>
              <a:t>與內容概要，如日方課程時間依舊不變的話一般</a:t>
            </a:r>
            <a:r>
              <a:rPr lang="zh-TW" altLang="en-US" sz="2400" dirty="0" smtClean="0"/>
              <a:t>會</a:t>
            </a:r>
            <a:r>
              <a:rPr lang="zh-TW" altLang="en-US" sz="2400" dirty="0"/>
              <a:t>由</a:t>
            </a:r>
            <a:r>
              <a:rPr lang="en-US" altLang="zh-TW" sz="2400" dirty="0" smtClean="0"/>
              <a:t>10:00~17:00</a:t>
            </a:r>
            <a:r>
              <a:rPr lang="zh-TW" altLang="en-US" sz="2400" dirty="0"/>
              <a:t>結束</a:t>
            </a:r>
            <a:r>
              <a:rPr lang="zh-TW" altLang="en-US" dirty="0"/>
              <a:t>。</a:t>
            </a:r>
            <a:endParaRPr lang="zh-TW" altLang="en-US" sz="2400" dirty="0"/>
          </a:p>
        </p:txBody>
      </p:sp>
      <p:sp>
        <p:nvSpPr>
          <p:cNvPr id="3" name="矩形 2"/>
          <p:cNvSpPr/>
          <p:nvPr/>
        </p:nvSpPr>
        <p:spPr>
          <a:xfrm>
            <a:off x="253388" y="-27384"/>
            <a:ext cx="5254715" cy="844388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zh-TW" sz="3600" b="1" dirty="0" smtClean="0"/>
              <a:t>2017</a:t>
            </a:r>
            <a:r>
              <a:rPr lang="zh-TW" altLang="zh-TW" sz="3600" b="1" dirty="0" smtClean="0"/>
              <a:t>暑期日本</a:t>
            </a:r>
            <a:r>
              <a:rPr lang="zh-TW" altLang="en-US" sz="3600" b="1" dirty="0" smtClean="0"/>
              <a:t>研習</a:t>
            </a:r>
            <a:r>
              <a:rPr lang="zh-TW" altLang="zh-TW" sz="3600" b="1" dirty="0" smtClean="0"/>
              <a:t>團</a:t>
            </a:r>
            <a:endParaRPr lang="zh-TW" altLang="en-US" sz="3600" b="1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4" name="直線接點 3"/>
          <p:cNvCxnSpPr/>
          <p:nvPr/>
        </p:nvCxnSpPr>
        <p:spPr>
          <a:xfrm>
            <a:off x="289901" y="817004"/>
            <a:ext cx="8855968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3749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617</Words>
  <Application>Microsoft Office PowerPoint</Application>
  <PresentationFormat>如螢幕大小 (4:3)</PresentationFormat>
  <Paragraphs>68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Lain</dc:creator>
  <cp:lastModifiedBy>Windows 使用者</cp:lastModifiedBy>
  <cp:revision>89</cp:revision>
  <dcterms:created xsi:type="dcterms:W3CDTF">2016-03-16T09:35:02Z</dcterms:created>
  <dcterms:modified xsi:type="dcterms:W3CDTF">2018-03-13T03:48:11Z</dcterms:modified>
</cp:coreProperties>
</file>