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  <p:sldId id="265" r:id="rId4"/>
    <p:sldId id="262" r:id="rId5"/>
    <p:sldId id="263" r:id="rId6"/>
    <p:sldId id="268" r:id="rId7"/>
    <p:sldId id="258" r:id="rId8"/>
    <p:sldId id="264" r:id="rId9"/>
    <p:sldId id="266" r:id="rId10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0054"/>
    <a:srgbClr val="FF6699"/>
    <a:srgbClr val="D62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56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" name="副標題 2"/>
          <p:cNvSpPr txBox="1">
            <a:spLocks/>
          </p:cNvSpPr>
          <p:nvPr userDrawn="1"/>
        </p:nvSpPr>
        <p:spPr>
          <a:xfrm>
            <a:off x="3279896" y="6379546"/>
            <a:ext cx="5328592" cy="4766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2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2"/>
              </a:buClr>
              <a:buSzPct val="80000"/>
              <a:buFont typeface="Wingdings" pitchFamily="2" charset="2"/>
              <a:buNone/>
              <a:defRPr lang="zh-TW" sz="1100" kern="1200">
                <a:solidFill>
                  <a:schemeClr val="tx2"/>
                </a:solidFill>
                <a:latin typeface="Microsoft JhengHei UI" panose="020B0604030504040204" pitchFamily="34" charset="-120"/>
                <a:ea typeface="華康特粗明體" pitchFamily="49" charset="-120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defRPr lang="zh-TW" sz="1800" kern="120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defRPr lang="zh-TW" sz="1600" kern="120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defRPr lang="zh-TW" sz="1400" kern="120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defRPr lang="zh-TW" sz="1400" kern="120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itchFamily="2" charset="2"/>
              <a:buChar char="§"/>
              <a:defRPr lang="zh-TW" sz="1400" kern="120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itchFamily="2" charset="2"/>
              <a:buChar char="§"/>
              <a:defRPr lang="zh-TW" sz="1400" kern="1200" baseline="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itchFamily="2" charset="2"/>
              <a:buChar char="§"/>
              <a:defRPr lang="zh-TW" sz="1400" kern="1200" baseline="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itchFamily="2" charset="2"/>
              <a:buChar char="§"/>
              <a:defRPr lang="zh-TW" sz="1400" kern="1200" baseline="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9pPr>
          </a:lstStyle>
          <a:p>
            <a:pPr algn="dist">
              <a:spcBef>
                <a:spcPts val="600"/>
              </a:spcBef>
              <a:defRPr/>
            </a:pPr>
            <a:r>
              <a:rPr lang="zh-TW" altLang="en-US" sz="1000" dirty="0" smtClean="0">
                <a:solidFill>
                  <a:srgbClr val="A80054"/>
                </a:solidFill>
                <a:latin typeface="華康中圓體" pitchFamily="49" charset="-120"/>
                <a:ea typeface="華康中圓體" pitchFamily="49" charset="-120"/>
              </a:rPr>
              <a:t>協辦單位：文化大學、台北科技大學、台灣科技大學、屏東科技大學、逢甲大學</a:t>
            </a:r>
            <a:endParaRPr lang="en-US" altLang="zh-TW" sz="1000" dirty="0" smtClean="0">
              <a:solidFill>
                <a:srgbClr val="A80054"/>
              </a:solidFill>
              <a:latin typeface="華康中圓體" pitchFamily="49" charset="-120"/>
              <a:ea typeface="華康中圓體" pitchFamily="49" charset="-120"/>
            </a:endParaRPr>
          </a:p>
          <a:p>
            <a:pPr marL="44450" indent="736600" algn="dist">
              <a:spcBef>
                <a:spcPts val="400"/>
              </a:spcBef>
              <a:tabLst>
                <a:tab pos="811213" algn="l"/>
              </a:tabLst>
              <a:defRPr/>
            </a:pPr>
            <a:r>
              <a:rPr lang="zh-TW" altLang="en-US" sz="1000" dirty="0" smtClean="0">
                <a:solidFill>
                  <a:srgbClr val="A80054"/>
                </a:solidFill>
                <a:latin typeface="華康中圓體" pitchFamily="49" charset="-120"/>
                <a:ea typeface="華康中圓體" pitchFamily="49" charset="-120"/>
              </a:rPr>
              <a:t>實踐大學</a:t>
            </a:r>
            <a:r>
              <a:rPr lang="en-US" altLang="zh-TW" sz="1000" dirty="0" smtClean="0">
                <a:solidFill>
                  <a:srgbClr val="A80054"/>
                </a:solidFill>
                <a:latin typeface="華康中圓體" pitchFamily="49" charset="-120"/>
                <a:ea typeface="華康中圓體" pitchFamily="49" charset="-120"/>
              </a:rPr>
              <a:t>(</a:t>
            </a:r>
            <a:r>
              <a:rPr lang="zh-TW" altLang="en-US" sz="1000" dirty="0" smtClean="0">
                <a:solidFill>
                  <a:srgbClr val="A80054"/>
                </a:solidFill>
                <a:latin typeface="華康中圓體" pitchFamily="49" charset="-120"/>
                <a:ea typeface="華康中圓體" pitchFamily="49" charset="-120"/>
              </a:rPr>
              <a:t>台北校區</a:t>
            </a:r>
            <a:r>
              <a:rPr lang="en-US" altLang="zh-TW" sz="1000" dirty="0" smtClean="0">
                <a:solidFill>
                  <a:srgbClr val="A80054"/>
                </a:solidFill>
                <a:latin typeface="華康中圓體" pitchFamily="49" charset="-120"/>
                <a:ea typeface="華康中圓體" pitchFamily="49" charset="-120"/>
              </a:rPr>
              <a:t>)</a:t>
            </a:r>
            <a:r>
              <a:rPr lang="zh-TW" altLang="en-US" sz="1000" dirty="0" smtClean="0">
                <a:solidFill>
                  <a:srgbClr val="A80054"/>
                </a:solidFill>
                <a:latin typeface="華康中圓體" pitchFamily="49" charset="-120"/>
                <a:ea typeface="華康中圓體" pitchFamily="49" charset="-120"/>
              </a:rPr>
              <a:t>、實踐大學</a:t>
            </a:r>
            <a:r>
              <a:rPr lang="en-US" altLang="zh-TW" sz="1000" dirty="0" smtClean="0">
                <a:solidFill>
                  <a:srgbClr val="A80054"/>
                </a:solidFill>
                <a:latin typeface="華康中圓體" pitchFamily="49" charset="-120"/>
                <a:ea typeface="華康中圓體" pitchFamily="49" charset="-120"/>
              </a:rPr>
              <a:t>(</a:t>
            </a:r>
            <a:r>
              <a:rPr lang="zh-TW" altLang="en-US" sz="1000" dirty="0" smtClean="0">
                <a:solidFill>
                  <a:srgbClr val="A80054"/>
                </a:solidFill>
                <a:latin typeface="華康中圓體" pitchFamily="49" charset="-120"/>
                <a:ea typeface="華康中圓體" pitchFamily="49" charset="-120"/>
              </a:rPr>
              <a:t>高雄校區</a:t>
            </a:r>
            <a:r>
              <a:rPr lang="en-US" altLang="zh-TW" sz="1000" dirty="0" smtClean="0">
                <a:solidFill>
                  <a:srgbClr val="A80054"/>
                </a:solidFill>
                <a:latin typeface="華康中圓體" pitchFamily="49" charset="-120"/>
                <a:ea typeface="華康中圓體" pitchFamily="49" charset="-120"/>
              </a:rPr>
              <a:t>)</a:t>
            </a:r>
            <a:r>
              <a:rPr lang="zh-TW" altLang="en-US" sz="1000" dirty="0" smtClean="0">
                <a:solidFill>
                  <a:srgbClr val="A80054"/>
                </a:solidFill>
                <a:latin typeface="華康中圓體" pitchFamily="49" charset="-120"/>
                <a:ea typeface="華康中圓體" pitchFamily="49" charset="-120"/>
              </a:rPr>
              <a:t>、輔仁大學、嶺東科技大學 </a:t>
            </a:r>
          </a:p>
        </p:txBody>
      </p:sp>
      <p:sp>
        <p:nvSpPr>
          <p:cNvPr id="42" name="副標題 2"/>
          <p:cNvSpPr txBox="1">
            <a:spLocks/>
          </p:cNvSpPr>
          <p:nvPr userDrawn="1"/>
        </p:nvSpPr>
        <p:spPr>
          <a:xfrm>
            <a:off x="286624" y="6379546"/>
            <a:ext cx="3168352" cy="4799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2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2"/>
              </a:buClr>
              <a:buSzPct val="80000"/>
              <a:buFont typeface="Wingdings" pitchFamily="2" charset="2"/>
              <a:buNone/>
              <a:defRPr lang="zh-TW" sz="1100" kern="1200">
                <a:solidFill>
                  <a:schemeClr val="tx2"/>
                </a:solidFill>
                <a:latin typeface="Microsoft JhengHei UI" panose="020B0604030504040204" pitchFamily="34" charset="-120"/>
                <a:ea typeface="華康特粗明體" pitchFamily="49" charset="-120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defRPr lang="zh-TW" sz="1800" kern="120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defRPr lang="zh-TW" sz="1600" kern="120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defRPr lang="zh-TW" sz="1400" kern="120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defRPr lang="zh-TW" sz="1400" kern="120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itchFamily="2" charset="2"/>
              <a:buChar char="§"/>
              <a:defRPr lang="zh-TW" sz="1400" kern="120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itchFamily="2" charset="2"/>
              <a:buChar char="§"/>
              <a:defRPr lang="zh-TW" sz="1400" kern="1200" baseline="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itchFamily="2" charset="2"/>
              <a:buChar char="§"/>
              <a:defRPr lang="zh-TW" sz="1400" kern="1200" baseline="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itchFamily="2" charset="2"/>
              <a:buChar char="§"/>
              <a:defRPr lang="zh-TW" sz="1400" kern="1200" baseline="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9pPr>
          </a:lstStyle>
          <a:p>
            <a:pPr marL="176213" indent="88900">
              <a:spcBef>
                <a:spcPts val="600"/>
              </a:spcBef>
              <a:defRPr/>
            </a:pPr>
            <a:r>
              <a:rPr lang="zh-TW" altLang="en-US" sz="1000" dirty="0" smtClean="0">
                <a:solidFill>
                  <a:schemeClr val="accent2"/>
                </a:solidFill>
                <a:latin typeface="華康中圓體" pitchFamily="49" charset="-120"/>
                <a:ea typeface="華康中圓體" pitchFamily="49" charset="-120"/>
              </a:rPr>
              <a:t>主辦單位：財團法人聚陽人文發展教育基金會                                                                                                               </a:t>
            </a:r>
            <a:endParaRPr lang="en-US" altLang="zh-TW" sz="1000" dirty="0" smtClean="0">
              <a:solidFill>
                <a:schemeClr val="accent2"/>
              </a:solidFill>
              <a:latin typeface="華康中圓體" pitchFamily="49" charset="-120"/>
              <a:ea typeface="華康中圓體" pitchFamily="49" charset="-120"/>
            </a:endParaRPr>
          </a:p>
          <a:p>
            <a:pPr marL="44450" indent="220663">
              <a:spcBef>
                <a:spcPts val="400"/>
              </a:spcBef>
              <a:defRPr/>
            </a:pPr>
            <a:r>
              <a:rPr lang="zh-TW" altLang="en-US" sz="1000" dirty="0" smtClean="0">
                <a:latin typeface="華康中圓體" pitchFamily="49" charset="-120"/>
                <a:ea typeface="華康中圓體" pitchFamily="49" charset="-120"/>
              </a:rPr>
              <a:t>執行單位：</a:t>
            </a:r>
            <a:r>
              <a:rPr lang="zh-TW" altLang="en-US" sz="1000" spc="260" baseline="0" dirty="0" smtClean="0">
                <a:latin typeface="華康中圓體" pitchFamily="49" charset="-120"/>
                <a:ea typeface="華康中圓體" pitchFamily="49" charset="-120"/>
              </a:rPr>
              <a:t>世才管理顧問股份有限公司</a:t>
            </a:r>
            <a:endParaRPr lang="zh-TW" altLang="en-US" sz="1050" spc="260" baseline="0" dirty="0" smtClean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43" name="文字方塊 42"/>
          <p:cNvSpPr txBox="1"/>
          <p:nvPr userDrawn="1"/>
        </p:nvSpPr>
        <p:spPr>
          <a:xfrm>
            <a:off x="211" y="4221088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6600" b="0" dirty="0" smtClean="0">
                <a:solidFill>
                  <a:srgbClr val="D62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華康特粗明體" pitchFamily="49" charset="-120"/>
              </a:rPr>
              <a:t>校園招生說明會</a:t>
            </a:r>
            <a:endParaRPr lang="zh-TW" altLang="en-US" sz="6600" b="0" dirty="0">
              <a:solidFill>
                <a:srgbClr val="D62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華康特粗明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3825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600200"/>
            <a:ext cx="7994848" cy="4648199"/>
          </a:xfrm>
        </p:spPr>
        <p:txBody>
          <a:bodyPr/>
          <a:lstStyle>
            <a:lvl6pPr latinLnBrk="0">
              <a:defRPr lang="zh-TW"/>
            </a:lvl6pPr>
          </a:lstStyle>
          <a:p>
            <a:pPr lvl="0"/>
            <a:r>
              <a:rPr lang="zh-TW" altLang="en-US" dirty="0"/>
              <a:t>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zh-TW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584736"/>
            <a:ext cx="7994848" cy="828040"/>
          </a:xfrm>
        </p:spPr>
        <p:txBody>
          <a:bodyPr/>
          <a:lstStyle>
            <a:lvl1pPr>
              <a:defRPr>
                <a:latin typeface="華康粗黑體" pitchFamily="49" charset="-120"/>
                <a:ea typeface="華康粗黑體" pitchFamily="49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1516110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>
          <a:xfrm>
            <a:off x="539552" y="476672"/>
            <a:ext cx="8064896" cy="1008112"/>
          </a:xfrm>
        </p:spPr>
        <p:txBody>
          <a:bodyPr/>
          <a:lstStyle>
            <a:lvl1pPr>
              <a:defRPr>
                <a:latin typeface="華康粗黑體" pitchFamily="49" charset="-120"/>
                <a:ea typeface="華康粗黑體" pitchFamily="49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4033303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>
          <a:xfrm>
            <a:off x="539552" y="476672"/>
            <a:ext cx="8064896" cy="1066800"/>
          </a:xfrm>
        </p:spPr>
        <p:txBody>
          <a:bodyPr/>
          <a:lstStyle>
            <a:lvl1pPr>
              <a:defRPr>
                <a:latin typeface="華康粗黑體" pitchFamily="49" charset="-120"/>
                <a:ea typeface="華康粗黑體" pitchFamily="49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1711819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66800"/>
          </a:xfrm>
        </p:spPr>
        <p:txBody>
          <a:bodyPr/>
          <a:lstStyle>
            <a:lvl1pPr>
              <a:defRPr>
                <a:latin typeface="華康粗黑體" pitchFamily="49" charset="-120"/>
                <a:ea typeface="華康粗黑體" pitchFamily="49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4084960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30" y="0"/>
            <a:ext cx="914927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 userDrawn="1"/>
        </p:nvPicPr>
        <p:blipFill rotWithShape="1">
          <a:blip r:embed="rId3">
            <a:clrChange>
              <a:clrFrom>
                <a:srgbClr val="F5F4F3"/>
              </a:clrFrom>
              <a:clrTo>
                <a:srgbClr val="F5F4F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1274"/>
          <a:stretch/>
        </p:blipFill>
        <p:spPr bwMode="auto">
          <a:xfrm>
            <a:off x="6340917" y="2204864"/>
            <a:ext cx="2794883" cy="424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07" b="43053"/>
          <a:stretch/>
        </p:blipFill>
        <p:spPr bwMode="auto">
          <a:xfrm>
            <a:off x="-6744" y="9462"/>
            <a:ext cx="5137742" cy="2527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矩形 15"/>
          <p:cNvSpPr/>
          <p:nvPr userDrawn="1"/>
        </p:nvSpPr>
        <p:spPr>
          <a:xfrm>
            <a:off x="6516216" y="161649"/>
            <a:ext cx="249299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200" b="1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財團法人聚陽人文發展教育基金會</a:t>
            </a:r>
          </a:p>
        </p:txBody>
      </p:sp>
      <p:sp>
        <p:nvSpPr>
          <p:cNvPr id="17" name="投影片編號版面配置區 5"/>
          <p:cNvSpPr txBox="1">
            <a:spLocks/>
          </p:cNvSpPr>
          <p:nvPr userDrawn="1"/>
        </p:nvSpPr>
        <p:spPr>
          <a:xfrm>
            <a:off x="8583738" y="6550743"/>
            <a:ext cx="480060" cy="237744"/>
          </a:xfrm>
          <a:prstGeom prst="rect">
            <a:avLst/>
          </a:prstGeom>
        </p:spPr>
        <p:txBody>
          <a:bodyPr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A8D9AD5-F248-4919-864A-CFD76CC027D6}" type="slidenum">
              <a:rPr lang="en-US" altLang="zh-TW" sz="1200" smtClean="0">
                <a:solidFill>
                  <a:srgbClr val="00B0F0"/>
                </a:solidFill>
                <a:latin typeface="華康中圓體" pitchFamily="49" charset="-120"/>
                <a:ea typeface="華康中圓體" pitchFamily="49" charset="-120"/>
              </a:rPr>
              <a:pPr/>
              <a:t>‹#›</a:t>
            </a:fld>
            <a:endParaRPr lang="en-US" altLang="en-US" sz="1200" dirty="0">
              <a:solidFill>
                <a:srgbClr val="00B0F0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11302" y="3755871"/>
            <a:ext cx="7505114" cy="1673225"/>
          </a:xfrm>
        </p:spPr>
        <p:txBody>
          <a:bodyPr anchor="t"/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矩形 6"/>
          <p:cNvSpPr/>
          <p:nvPr/>
        </p:nvSpPr>
        <p:spPr bwMode="white">
          <a:xfrm>
            <a:off x="627326" y="2536671"/>
            <a:ext cx="7956376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700940" y="2612871"/>
            <a:ext cx="7772400" cy="990600"/>
          </a:xfrm>
          <a:prstGeom prst="rect">
            <a:avLst/>
          </a:prstGeom>
          <a:solidFill>
            <a:srgbClr val="00B0F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00940" y="2612871"/>
            <a:ext cx="7772400" cy="990600"/>
          </a:xfrm>
        </p:spPr>
        <p:txBody>
          <a:bodyPr/>
          <a:lstStyle>
            <a:lvl1pPr algn="ctr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8856812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30" y="0"/>
            <a:ext cx="914927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 rotWithShape="1">
          <a:blip r:embed="rId3">
            <a:clrChange>
              <a:clrFrom>
                <a:srgbClr val="F5F4F3"/>
              </a:clrFrom>
              <a:clrTo>
                <a:srgbClr val="F5F4F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1274"/>
          <a:stretch/>
        </p:blipFill>
        <p:spPr bwMode="auto">
          <a:xfrm>
            <a:off x="6340917" y="2204864"/>
            <a:ext cx="2794883" cy="424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07" b="43053"/>
          <a:stretch/>
        </p:blipFill>
        <p:spPr bwMode="auto">
          <a:xfrm>
            <a:off x="-3830" y="11654"/>
            <a:ext cx="1677319" cy="825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矩形 9"/>
          <p:cNvSpPr/>
          <p:nvPr userDrawn="1"/>
        </p:nvSpPr>
        <p:spPr>
          <a:xfrm>
            <a:off x="6516216" y="161649"/>
            <a:ext cx="249299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200" b="1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財團法人聚陽人文發展教育基金會</a:t>
            </a:r>
          </a:p>
        </p:txBody>
      </p:sp>
      <p:sp>
        <p:nvSpPr>
          <p:cNvPr id="11" name="投影片編號版面配置區 5"/>
          <p:cNvSpPr txBox="1">
            <a:spLocks/>
          </p:cNvSpPr>
          <p:nvPr userDrawn="1"/>
        </p:nvSpPr>
        <p:spPr>
          <a:xfrm>
            <a:off x="8583738" y="6550743"/>
            <a:ext cx="480060" cy="237744"/>
          </a:xfrm>
          <a:prstGeom prst="rect">
            <a:avLst/>
          </a:prstGeom>
        </p:spPr>
        <p:txBody>
          <a:bodyPr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A8D9AD5-F248-4919-864A-CFD76CC027D6}" type="slidenum">
              <a:rPr lang="en-US" altLang="zh-TW" sz="1200" smtClean="0">
                <a:solidFill>
                  <a:srgbClr val="00B0F0"/>
                </a:solidFill>
                <a:latin typeface="華康中圓體" pitchFamily="49" charset="-120"/>
                <a:ea typeface="華康中圓體" pitchFamily="49" charset="-120"/>
              </a:rPr>
              <a:pPr/>
              <a:t>‹#›</a:t>
            </a:fld>
            <a:endParaRPr lang="en-US" altLang="en-US" sz="1200" dirty="0">
              <a:solidFill>
                <a:srgbClr val="00B0F0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7588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30" y="0"/>
            <a:ext cx="9149277" cy="6467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11560" y="588928"/>
            <a:ext cx="7922840" cy="7518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dirty="0"/>
              <a:t>按一下以編輯母片標題樣式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7527688" y="6601968"/>
            <a:ext cx="72009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TW" sz="800">
                <a:solidFill>
                  <a:schemeClr val="bg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defTabSz="457200"/>
            <a:fld id="{02DF84ED-643F-49A0-8E3F-AB6779B6F479}" type="datetime1">
              <a:rPr lang="en-US" altLang="zh-TW" smtClean="0">
                <a:solidFill>
                  <a:srgbClr val="EEECE1"/>
                </a:solidFill>
              </a:rPr>
              <a:pPr defTabSz="457200"/>
              <a:t>9/28/2018</a:t>
            </a:fld>
            <a:endParaRPr altLang="en-US">
              <a:solidFill>
                <a:srgbClr val="EEECE1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150058" y="6573326"/>
            <a:ext cx="1011085" cy="2663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TW" sz="800" cap="all" baseline="0">
                <a:solidFill>
                  <a:schemeClr val="bg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defTabSz="457200"/>
            <a:endParaRPr altLang="en-US" dirty="0">
              <a:solidFill>
                <a:srgbClr val="EEECE1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528956" y="6601968"/>
            <a:ext cx="4800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TW" sz="1050" b="1">
                <a:solidFill>
                  <a:schemeClr val="bg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defTabSz="457200"/>
            <a:fld id="{CA8D9AD5-F248-4919-864A-CFD76CC027D6}" type="slidenum">
              <a:rPr lang="en-US" altLang="zh-TW" smtClean="0">
                <a:solidFill>
                  <a:srgbClr val="EEECE1"/>
                </a:solidFill>
              </a:rPr>
              <a:pPr defTabSz="457200"/>
              <a:t>‹#›</a:t>
            </a:fld>
            <a:endParaRPr lang="en-US" altLang="zh-TW">
              <a:solidFill>
                <a:srgbClr val="EEECE1"/>
              </a:solidFill>
            </a:endParaRPr>
          </a:p>
        </p:txBody>
      </p:sp>
      <p:pic>
        <p:nvPicPr>
          <p:cNvPr id="12" name="圖片 11" descr="D:\Dropbox\00-TDS\● TDS-客戶專區\#█聚陽實業\聚陽基金會\專案執行\前置準備\活動海報\聚陽基金會Logo-Font5.jpg"/>
          <p:cNvPicPr/>
          <p:nvPr userDrawn="1"/>
        </p:nvPicPr>
        <p:blipFill>
          <a:blip r:embed="rId10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7536"/>
            <a:ext cx="638421" cy="432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495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dirty="0"/>
              <a:t>按一下以編輯母片文字樣式</a:t>
            </a:r>
          </a:p>
          <a:p>
            <a:pPr lvl="1"/>
            <a:r>
              <a:rPr lang="zh-TW" dirty="0"/>
              <a:t>第二層</a:t>
            </a:r>
          </a:p>
          <a:p>
            <a:pPr lvl="2"/>
            <a:r>
              <a:rPr lang="zh-TW" dirty="0"/>
              <a:t>第三層</a:t>
            </a:r>
          </a:p>
          <a:p>
            <a:pPr lvl="3"/>
            <a:r>
              <a:rPr lang="zh-TW" dirty="0"/>
              <a:t>第四層</a:t>
            </a:r>
          </a:p>
          <a:p>
            <a:pPr lvl="4"/>
            <a:r>
              <a:rPr lang="zh-TW" dirty="0"/>
              <a:t>第五層</a:t>
            </a:r>
          </a:p>
          <a:p>
            <a:pPr lvl="5"/>
            <a:r>
              <a:rPr lang="zh-TW" dirty="0"/>
              <a:t>第六層</a:t>
            </a:r>
          </a:p>
          <a:p>
            <a:pPr lvl="6"/>
            <a:r>
              <a:rPr lang="zh-TW" dirty="0"/>
              <a:t>第七層</a:t>
            </a:r>
          </a:p>
          <a:p>
            <a:pPr lvl="7"/>
            <a:r>
              <a:rPr lang="zh-TW" dirty="0"/>
              <a:t>第八層</a:t>
            </a:r>
          </a:p>
          <a:p>
            <a:pPr lvl="8"/>
            <a:r>
              <a:rPr lang="zh-TW" dirty="0"/>
              <a:t>第九層</a:t>
            </a:r>
          </a:p>
        </p:txBody>
      </p:sp>
      <p:grpSp>
        <p:nvGrpSpPr>
          <p:cNvPr id="8" name="群組 7"/>
          <p:cNvGrpSpPr/>
          <p:nvPr userDrawn="1"/>
        </p:nvGrpSpPr>
        <p:grpSpPr>
          <a:xfrm>
            <a:off x="-3830" y="11654"/>
            <a:ext cx="9146640" cy="6859456"/>
            <a:chOff x="-3830" y="11654"/>
            <a:chExt cx="9146640" cy="6859456"/>
          </a:xfrm>
        </p:grpSpPr>
        <p:sp>
          <p:nvSpPr>
            <p:cNvPr id="7" name="矩形 6"/>
            <p:cNvSpPr/>
            <p:nvPr userDrawn="1"/>
          </p:nvSpPr>
          <p:spPr bwMode="ltGray">
            <a:xfrm>
              <a:off x="1190" y="6511110"/>
              <a:ext cx="9141620" cy="360000"/>
            </a:xfrm>
            <a:prstGeom prst="rect">
              <a:avLst/>
            </a:prstGeom>
            <a:solidFill>
              <a:srgbClr val="00B0F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457200"/>
              <a:endParaRPr lang="zh-TW" altLang="en-US" kern="0">
                <a:solidFill>
                  <a:prstClr val="white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3" name="矩形 12"/>
            <p:cNvSpPr/>
            <p:nvPr/>
          </p:nvSpPr>
          <p:spPr bwMode="white">
            <a:xfrm>
              <a:off x="1190" y="6467568"/>
              <a:ext cx="9141620" cy="4572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zh-TW" altLang="en-US">
                <a:solidFill>
                  <a:prstClr val="white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pic>
          <p:nvPicPr>
            <p:cNvPr id="10" name="Picture 2"/>
            <p:cNvPicPr>
              <a:picLocks noChangeAspect="1" noChangeArrowheads="1"/>
            </p:cNvPicPr>
            <p:nvPr userDrawn="1"/>
          </p:nvPicPr>
          <p:blipFill rotWithShape="1"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607" b="43053"/>
            <a:stretch/>
          </p:blipFill>
          <p:spPr bwMode="auto">
            <a:xfrm>
              <a:off x="-3830" y="11654"/>
              <a:ext cx="1677319" cy="8250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" name="Picture 2"/>
            <p:cNvPicPr>
              <a:picLocks noChangeAspect="1" noChangeArrowheads="1"/>
            </p:cNvPicPr>
            <p:nvPr userDrawn="1"/>
          </p:nvPicPr>
          <p:blipFill rotWithShape="1">
            <a:blip r:embed="rId12">
              <a:clrChange>
                <a:clrFrom>
                  <a:srgbClr val="F5F4F3"/>
                </a:clrFrom>
                <a:clrTo>
                  <a:srgbClr val="F5F4F3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21274"/>
            <a:stretch/>
          </p:blipFill>
          <p:spPr bwMode="auto">
            <a:xfrm>
              <a:off x="6340917" y="2204864"/>
              <a:ext cx="2794883" cy="4244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5" name="矩形 14"/>
            <p:cNvSpPr/>
            <p:nvPr userDrawn="1"/>
          </p:nvSpPr>
          <p:spPr>
            <a:xfrm>
              <a:off x="6516216" y="161649"/>
              <a:ext cx="249299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1200" b="1" dirty="0">
                  <a:solidFill>
                    <a:schemeClr val="accent2"/>
                  </a:solidFill>
                  <a:latin typeface="標楷體" pitchFamily="65" charset="-120"/>
                  <a:ea typeface="標楷體" pitchFamily="65" charset="-120"/>
                </a:rPr>
                <a:t>財團法人聚陽人文發展教育基金會</a:t>
              </a:r>
            </a:p>
          </p:txBody>
        </p:sp>
      </p:grpSp>
      <p:sp>
        <p:nvSpPr>
          <p:cNvPr id="16" name="投影片編號版面配置區 5"/>
          <p:cNvSpPr txBox="1">
            <a:spLocks/>
          </p:cNvSpPr>
          <p:nvPr userDrawn="1"/>
        </p:nvSpPr>
        <p:spPr>
          <a:xfrm>
            <a:off x="8583738" y="6550743"/>
            <a:ext cx="480060" cy="237744"/>
          </a:xfrm>
          <a:prstGeom prst="rect">
            <a:avLst/>
          </a:prstGeom>
        </p:spPr>
        <p:txBody>
          <a:bodyPr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A8D9AD5-F248-4919-864A-CFD76CC027D6}" type="slidenum">
              <a:rPr lang="en-US" altLang="zh-TW" sz="1200" smtClean="0">
                <a:solidFill>
                  <a:srgbClr val="EEECE1"/>
                </a:solidFill>
                <a:latin typeface="華康中圓體" pitchFamily="49" charset="-120"/>
                <a:ea typeface="華康中圓體" pitchFamily="49" charset="-120"/>
              </a:rPr>
              <a:pPr/>
              <a:t>‹#›</a:t>
            </a:fld>
            <a:endParaRPr lang="en-US" altLang="en-US" sz="1200" dirty="0">
              <a:solidFill>
                <a:srgbClr val="EEECE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88442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2" r:id="rId2"/>
    <p:sldLayoutId id="2147483677" r:id="rId3"/>
    <p:sldLayoutId id="2147483678" r:id="rId4"/>
    <p:sldLayoutId id="2147483679" r:id="rId5"/>
    <p:sldLayoutId id="2147483680" r:id="rId6"/>
    <p:sldLayoutId id="2147483668" r:id="rId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marL="0" indent="0" algn="ctr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lang="zh-TW" sz="3400" kern="1200">
          <a:solidFill>
            <a:schemeClr val="tx2">
              <a:lumMod val="75000"/>
            </a:schemeClr>
          </a:solidFill>
          <a:latin typeface="華康粗黑體" pitchFamily="49" charset="-120"/>
          <a:ea typeface="華康粗黑體" pitchFamily="49" charset="-120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2"/>
        </a:buClr>
        <a:buSzPct val="80000"/>
        <a:buFont typeface="Wingdings" pitchFamily="2" charset="2"/>
        <a:buChar char="§"/>
        <a:defRPr lang="zh-TW" sz="2000" kern="1200">
          <a:solidFill>
            <a:schemeClr val="tx2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SzPct val="80000"/>
        <a:buFont typeface="Wingdings" pitchFamily="2" charset="2"/>
        <a:buChar char="§"/>
        <a:defRPr lang="zh-TW" sz="1800" kern="1200">
          <a:solidFill>
            <a:schemeClr val="tx2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lang="zh-TW" sz="1600" kern="1200">
          <a:solidFill>
            <a:schemeClr val="tx2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lang="zh-TW" sz="1400" kern="1200">
          <a:solidFill>
            <a:schemeClr val="tx2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lang="zh-TW" sz="1400" kern="1200">
          <a:solidFill>
            <a:schemeClr val="tx2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lang="zh-TW" sz="1400" kern="1200">
          <a:solidFill>
            <a:schemeClr val="tx2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lang="zh-TW" sz="1400" kern="1200" baseline="0">
          <a:solidFill>
            <a:schemeClr val="tx2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lang="zh-TW" sz="1400" kern="1200" baseline="0">
          <a:solidFill>
            <a:schemeClr val="tx2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lang="zh-TW" sz="1400" kern="1200" baseline="0">
          <a:solidFill>
            <a:schemeClr val="tx2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360">
          <p15:clr>
            <a:srgbClr val="F26B43"/>
          </p15:clr>
        </p15:guide>
        <p15:guide id="2" pos="40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forms/d/1i1_5PfpjsGLyCEOjWYlKTgkqQSqsi18ZiXix6L-gO38/edit?usp=sharin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9562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計畫目的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45720" indent="0">
              <a:lnSpc>
                <a:spcPct val="150000"/>
              </a:lnSpc>
              <a:buNone/>
            </a:pPr>
            <a:r>
              <a:rPr lang="zh-TW" altLang="en-US" sz="2400" b="1" dirty="0"/>
              <a:t>        各位青年學子們走出校園即是面對全然的環境改變的開始，為協助同學順利地翻轉與適應，有效準備好就業的心態與學習職場工作能力，</a:t>
            </a:r>
            <a:r>
              <a:rPr lang="zh-TW" altLang="en-US" sz="2400" b="1" u="sng" dirty="0"/>
              <a:t>財團法人聚陽人文發展教育基金會</a:t>
            </a:r>
            <a:r>
              <a:rPr lang="en-US" altLang="zh-TW" sz="1800" b="1" u="sng" dirty="0"/>
              <a:t>(</a:t>
            </a:r>
            <a:r>
              <a:rPr lang="zh-TW" altLang="en-US" sz="1800" b="1" u="sng" dirty="0"/>
              <a:t>簡稱聚陽文教基金會</a:t>
            </a:r>
            <a:r>
              <a:rPr lang="en-US" altLang="zh-TW" sz="1800" b="1" u="sng" dirty="0"/>
              <a:t>)</a:t>
            </a:r>
            <a:r>
              <a:rPr lang="zh-TW" altLang="en-US" sz="2400" b="1" dirty="0"/>
              <a:t>與九所學校</a:t>
            </a:r>
            <a:r>
              <a:rPr lang="en-US" altLang="zh-TW" sz="2400" b="1" dirty="0"/>
              <a:t>11</a:t>
            </a:r>
            <a:r>
              <a:rPr lang="zh-TW" altLang="en-US" sz="2400" b="1" dirty="0"/>
              <a:t>個紡織、織品、服裝產業之相關系所共同合作，協助學生在出校門前做好迎接人生下一階段的準備，打造個人職場的第一道金鑰匙。</a:t>
            </a:r>
          </a:p>
          <a:p>
            <a:pPr>
              <a:lnSpc>
                <a:spcPct val="150000"/>
              </a:lnSpc>
            </a:pPr>
            <a:endParaRPr lang="zh-TW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986958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計畫相關單位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dirty="0"/>
              <a:t>主辦單位：</a:t>
            </a:r>
            <a:endParaRPr lang="en-US" altLang="zh-TW" b="1" dirty="0"/>
          </a:p>
          <a:p>
            <a:pPr lvl="1"/>
            <a:r>
              <a:rPr lang="zh-TW" altLang="en-US" dirty="0"/>
              <a:t>財團法人聚陽人文發展教育基金會</a:t>
            </a:r>
            <a:endParaRPr lang="en-US" altLang="zh-TW" dirty="0"/>
          </a:p>
          <a:p>
            <a:pPr lvl="1"/>
            <a:endParaRPr lang="zh-TW" altLang="en-US" dirty="0"/>
          </a:p>
          <a:p>
            <a:r>
              <a:rPr lang="zh-TW" altLang="en-US" b="1" dirty="0"/>
              <a:t>協辦單位：</a:t>
            </a:r>
            <a:endParaRPr lang="en-US" altLang="zh-TW" b="1" dirty="0"/>
          </a:p>
          <a:p>
            <a:pPr lvl="1"/>
            <a:r>
              <a:rPr lang="zh-TW" altLang="en-US" dirty="0"/>
              <a:t>文化大學、台北科技大學、台灣科技大學、屏東科技大學、逢甲大學、實踐大學</a:t>
            </a:r>
            <a:r>
              <a:rPr lang="en-US" altLang="zh-TW" dirty="0"/>
              <a:t>(</a:t>
            </a:r>
            <a:r>
              <a:rPr lang="zh-TW" altLang="en-US" dirty="0"/>
              <a:t>台北校區</a:t>
            </a:r>
            <a:r>
              <a:rPr lang="en-US" altLang="zh-TW" dirty="0"/>
              <a:t>)</a:t>
            </a:r>
            <a:r>
              <a:rPr lang="zh-TW" altLang="en-US" dirty="0"/>
              <a:t>、實踐大學</a:t>
            </a:r>
            <a:r>
              <a:rPr lang="en-US" altLang="zh-TW" dirty="0"/>
              <a:t>(</a:t>
            </a:r>
            <a:r>
              <a:rPr lang="zh-TW" altLang="en-US" dirty="0"/>
              <a:t>高雄校區</a:t>
            </a:r>
            <a:r>
              <a:rPr lang="en-US" altLang="zh-TW" dirty="0"/>
              <a:t>)</a:t>
            </a:r>
            <a:r>
              <a:rPr lang="zh-TW" altLang="en-US" dirty="0"/>
              <a:t>、輔仁大學、嶺東科技大學 </a:t>
            </a:r>
            <a:r>
              <a:rPr lang="en-US" altLang="zh-TW" dirty="0"/>
              <a:t>(</a:t>
            </a:r>
            <a:r>
              <a:rPr lang="zh-TW" altLang="en-US" dirty="0"/>
              <a:t>順序依學校筆畫</a:t>
            </a:r>
            <a:r>
              <a:rPr lang="en-US" altLang="zh-TW" dirty="0"/>
              <a:t>)</a:t>
            </a:r>
          </a:p>
          <a:p>
            <a:pPr lvl="1"/>
            <a:endParaRPr lang="en-US" altLang="zh-TW" dirty="0"/>
          </a:p>
          <a:p>
            <a:r>
              <a:rPr lang="zh-TW" altLang="en-US" b="1" dirty="0"/>
              <a:t>執行單位：</a:t>
            </a:r>
            <a:endParaRPr lang="en-US" altLang="zh-TW" b="1" dirty="0"/>
          </a:p>
          <a:p>
            <a:pPr lvl="1"/>
            <a:r>
              <a:rPr lang="zh-TW" altLang="en-US" dirty="0"/>
              <a:t>世才管理顧問股份有限公司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51681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584736"/>
            <a:ext cx="7848600" cy="684024"/>
          </a:xfrm>
        </p:spPr>
        <p:txBody>
          <a:bodyPr/>
          <a:lstStyle/>
          <a:p>
            <a:r>
              <a:rPr lang="zh-TW" altLang="en-US" dirty="0"/>
              <a:t>計畫內容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5249009"/>
              </p:ext>
            </p:extLst>
          </p:nvPr>
        </p:nvGraphicFramePr>
        <p:xfrm>
          <a:off x="530608" y="1340768"/>
          <a:ext cx="8064898" cy="5098911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0081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52839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52839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活動日期</a:t>
                      </a: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(</a:t>
                      </a:r>
                      <a:r>
                        <a:rPr lang="zh-TW" sz="1400" kern="100" dirty="0">
                          <a:effectLst/>
                        </a:rPr>
                        <a:t>共計</a:t>
                      </a:r>
                      <a:r>
                        <a:rPr lang="en-US" sz="1400" kern="100" dirty="0">
                          <a:effectLst/>
                        </a:rPr>
                        <a:t>4</a:t>
                      </a:r>
                      <a:r>
                        <a:rPr lang="zh-TW" sz="1400" kern="100" dirty="0">
                          <a:effectLst/>
                        </a:rPr>
                        <a:t>天</a:t>
                      </a:r>
                      <a:r>
                        <a:rPr lang="en-US" sz="1400" kern="100" dirty="0">
                          <a:effectLst/>
                        </a:rPr>
                        <a:t>)</a:t>
                      </a:r>
                      <a:endParaRPr lang="zh-TW" sz="14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56916" marR="569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11</a:t>
                      </a:r>
                      <a:r>
                        <a:rPr lang="zh-TW" sz="1400" kern="100" dirty="0">
                          <a:effectLst/>
                        </a:rPr>
                        <a:t>月</a:t>
                      </a:r>
                      <a:r>
                        <a:rPr lang="en-US" sz="1400" kern="100" dirty="0">
                          <a:effectLst/>
                        </a:rPr>
                        <a:t>25</a:t>
                      </a:r>
                      <a:r>
                        <a:rPr lang="zh-TW" sz="1400" kern="100" dirty="0">
                          <a:effectLst/>
                        </a:rPr>
                        <a:t>日</a:t>
                      </a:r>
                      <a:r>
                        <a:rPr lang="en-US" sz="1400" kern="100" dirty="0">
                          <a:effectLst/>
                        </a:rPr>
                        <a:t>(</a:t>
                      </a:r>
                      <a:r>
                        <a:rPr lang="zh-TW" sz="1400" kern="100" dirty="0">
                          <a:effectLst/>
                        </a:rPr>
                        <a:t>日</a:t>
                      </a:r>
                      <a:r>
                        <a:rPr lang="en-US" sz="1400" kern="100" dirty="0">
                          <a:effectLst/>
                        </a:rPr>
                        <a:t>)</a:t>
                      </a:r>
                      <a:r>
                        <a:rPr lang="zh-TW" sz="1400" kern="100" dirty="0">
                          <a:effectLst/>
                        </a:rPr>
                        <a:t>、</a:t>
                      </a:r>
                      <a:r>
                        <a:rPr lang="en-US" sz="1400" kern="100" dirty="0">
                          <a:effectLst/>
                        </a:rPr>
                        <a:t>12</a:t>
                      </a:r>
                      <a:r>
                        <a:rPr lang="zh-TW" sz="1400" kern="100" dirty="0">
                          <a:effectLst/>
                        </a:rPr>
                        <a:t>月</a:t>
                      </a:r>
                      <a:r>
                        <a:rPr lang="en-US" sz="1400" kern="100" dirty="0">
                          <a:effectLst/>
                        </a:rPr>
                        <a:t>8</a:t>
                      </a:r>
                      <a:r>
                        <a:rPr lang="zh-TW" sz="1400" kern="100" dirty="0">
                          <a:effectLst/>
                        </a:rPr>
                        <a:t>日</a:t>
                      </a:r>
                      <a:r>
                        <a:rPr lang="en-US" sz="1400" kern="100" dirty="0">
                          <a:effectLst/>
                        </a:rPr>
                        <a:t>(</a:t>
                      </a:r>
                      <a:r>
                        <a:rPr lang="zh-TW" sz="1400" kern="100" dirty="0">
                          <a:effectLst/>
                        </a:rPr>
                        <a:t>六</a:t>
                      </a:r>
                      <a:r>
                        <a:rPr lang="en-US" sz="1400" kern="100" dirty="0">
                          <a:effectLst/>
                        </a:rPr>
                        <a:t>)</a:t>
                      </a:r>
                      <a:endParaRPr lang="zh-TW" sz="1400" kern="100" dirty="0">
                        <a:effectLst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2</a:t>
                      </a:r>
                      <a:r>
                        <a:rPr lang="zh-TW" sz="1400" kern="100" dirty="0" smtClean="0">
                          <a:effectLst/>
                        </a:rPr>
                        <a:t>天</a:t>
                      </a:r>
                      <a:r>
                        <a:rPr lang="zh-TW" altLang="en-US" sz="1400" kern="100" dirty="0" smtClean="0">
                          <a:effectLst/>
                        </a:rPr>
                        <a:t>共</a:t>
                      </a:r>
                      <a:r>
                        <a:rPr lang="en-US" sz="1400" kern="100" dirty="0" smtClean="0">
                          <a:effectLst/>
                        </a:rPr>
                        <a:t>14</a:t>
                      </a:r>
                      <a:r>
                        <a:rPr lang="zh-TW" altLang="en-US" sz="1400" kern="100" dirty="0">
                          <a:effectLst/>
                        </a:rPr>
                        <a:t>小時</a:t>
                      </a:r>
                      <a:endParaRPr lang="zh-TW" sz="14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56916" marR="569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effectLst/>
                        </a:rPr>
                        <a:t>12</a:t>
                      </a:r>
                      <a:r>
                        <a:rPr lang="zh-TW" sz="1400" kern="100" dirty="0" smtClean="0">
                          <a:effectLst/>
                        </a:rPr>
                        <a:t>月</a:t>
                      </a:r>
                      <a:r>
                        <a:rPr lang="en-US" altLang="zh-TW" sz="1400" kern="100" dirty="0" smtClean="0">
                          <a:effectLst/>
                        </a:rPr>
                        <a:t>29</a:t>
                      </a:r>
                      <a:r>
                        <a:rPr lang="zh-TW" sz="1400" kern="100" dirty="0" smtClean="0">
                          <a:effectLst/>
                        </a:rPr>
                        <a:t>日</a:t>
                      </a:r>
                      <a:r>
                        <a:rPr lang="en-US" sz="1400" kern="100" dirty="0">
                          <a:effectLst/>
                        </a:rPr>
                        <a:t>(</a:t>
                      </a:r>
                      <a:r>
                        <a:rPr lang="zh-TW" sz="1400" kern="100" dirty="0">
                          <a:effectLst/>
                        </a:rPr>
                        <a:t>六</a:t>
                      </a:r>
                      <a:r>
                        <a:rPr lang="en-US" sz="1400" kern="100" dirty="0">
                          <a:effectLst/>
                        </a:rPr>
                        <a:t>)</a:t>
                      </a:r>
                      <a:r>
                        <a:rPr lang="zh-TW" sz="1400" kern="100" dirty="0">
                          <a:effectLst/>
                        </a:rPr>
                        <a:t>、</a:t>
                      </a:r>
                      <a:r>
                        <a:rPr lang="en-US" sz="1400" kern="100" dirty="0">
                          <a:effectLst/>
                        </a:rPr>
                        <a:t>12</a:t>
                      </a:r>
                      <a:r>
                        <a:rPr lang="zh-TW" sz="1400" kern="100" dirty="0" smtClean="0">
                          <a:effectLst/>
                        </a:rPr>
                        <a:t>月</a:t>
                      </a:r>
                      <a:r>
                        <a:rPr lang="en-US" altLang="zh-TW" sz="1400" kern="100" dirty="0" smtClean="0">
                          <a:effectLst/>
                        </a:rPr>
                        <a:t>30</a:t>
                      </a:r>
                      <a:r>
                        <a:rPr lang="zh-TW" sz="1400" kern="100" dirty="0" smtClean="0">
                          <a:effectLst/>
                        </a:rPr>
                        <a:t>日</a:t>
                      </a:r>
                      <a:r>
                        <a:rPr lang="en-US" sz="1400" kern="100" dirty="0">
                          <a:effectLst/>
                        </a:rPr>
                        <a:t>(</a:t>
                      </a:r>
                      <a:r>
                        <a:rPr lang="zh-TW" sz="1400" kern="100" dirty="0">
                          <a:effectLst/>
                        </a:rPr>
                        <a:t>日</a:t>
                      </a:r>
                      <a:r>
                        <a:rPr lang="en-US" sz="1400" kern="100" dirty="0">
                          <a:effectLst/>
                        </a:rPr>
                        <a:t>)</a:t>
                      </a:r>
                      <a:endParaRPr lang="zh-TW" sz="1400" kern="100" dirty="0">
                        <a:effectLst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2</a:t>
                      </a:r>
                      <a:r>
                        <a:rPr lang="zh-TW" sz="1400" kern="100" dirty="0" smtClean="0">
                          <a:effectLst/>
                        </a:rPr>
                        <a:t>天</a:t>
                      </a:r>
                      <a:r>
                        <a:rPr lang="zh-TW" altLang="en-US" sz="1400" kern="100" dirty="0" smtClean="0">
                          <a:effectLst/>
                        </a:rPr>
                        <a:t>共</a:t>
                      </a:r>
                      <a:r>
                        <a:rPr lang="en-US" sz="1400" kern="100" dirty="0" smtClean="0">
                          <a:effectLst/>
                        </a:rPr>
                        <a:t>14</a:t>
                      </a:r>
                      <a:r>
                        <a:rPr lang="zh-TW" altLang="en-US" sz="1400" kern="100" dirty="0">
                          <a:effectLst/>
                        </a:rPr>
                        <a:t>小時</a:t>
                      </a:r>
                      <a:endParaRPr lang="zh-TW" sz="14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56916" marR="56916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上課時間</a:t>
                      </a:r>
                      <a:endParaRPr lang="zh-TW" sz="14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56916" marR="56916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am0930 - pm1730</a:t>
                      </a:r>
                      <a:endParaRPr lang="zh-TW" sz="12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56916" marR="56916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3204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活動主題</a:t>
                      </a:r>
                      <a:endParaRPr lang="zh-TW" sz="14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56916" marR="569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【</a:t>
                      </a:r>
                      <a:r>
                        <a:rPr lang="en-US" sz="1400" kern="100" dirty="0">
                          <a:effectLst/>
                        </a:rPr>
                        <a:t>Stage I</a:t>
                      </a:r>
                      <a:r>
                        <a:rPr lang="zh-TW" sz="1400" kern="100" dirty="0">
                          <a:effectLst/>
                        </a:rPr>
                        <a:t>：前程展翼研習營】</a:t>
                      </a:r>
                      <a:endParaRPr lang="zh-TW" sz="1400" b="1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56916" marR="569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【</a:t>
                      </a:r>
                      <a:r>
                        <a:rPr lang="en-US" sz="1400" kern="100" dirty="0">
                          <a:effectLst/>
                        </a:rPr>
                        <a:t>Stage II</a:t>
                      </a:r>
                      <a:r>
                        <a:rPr lang="zh-TW" sz="1400" kern="100" dirty="0">
                          <a:effectLst/>
                        </a:rPr>
                        <a:t>：未來菁英領袖營】</a:t>
                      </a:r>
                      <a:endParaRPr lang="zh-TW" sz="1400" b="1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56916" marR="56916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0103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</a:rPr>
                        <a:t>發現自我特長找到職涯方向，為個人職涯轉換做好準備，並建構個人職涯藍圖！</a:t>
                      </a:r>
                      <a:endParaRPr lang="zh-TW" sz="12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56916" marR="5691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</a:rPr>
                        <a:t>提升自我覺察與人際溝通，培養職場必備的問題分析與解決能力、發掘自我優勢能力與個人領袖魅力！</a:t>
                      </a:r>
                      <a:endParaRPr lang="zh-TW" sz="12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56916" marR="56916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5615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活動內涵</a:t>
                      </a:r>
                      <a:endParaRPr lang="zh-TW" sz="14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56916" marR="56916" marT="0" marB="0" anchor="ctr"/>
                </a:tc>
                <a:tc gridSpan="2">
                  <a:txBody>
                    <a:bodyPr/>
                    <a:lstStyle/>
                    <a:p>
                      <a:pPr marL="273050" marR="36195" lvl="0" indent="-273050" algn="just">
                        <a:lnSpc>
                          <a:spcPts val="19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zh-TW" sz="1200" kern="100" dirty="0">
                          <a:effectLst/>
                        </a:rPr>
                        <a:t>實體課程：</a:t>
                      </a:r>
                    </a:p>
                    <a:p>
                      <a:pPr marL="273050" marR="36195" indent="0" algn="just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effectLst/>
                        </a:rPr>
                        <a:t>4</a:t>
                      </a:r>
                      <a:r>
                        <a:rPr lang="zh-TW" altLang="en-US" sz="1200" kern="100" dirty="0" smtClean="0">
                          <a:effectLst/>
                        </a:rPr>
                        <a:t>天共</a:t>
                      </a:r>
                      <a:r>
                        <a:rPr lang="en-US" sz="1200" kern="100" dirty="0" smtClean="0">
                          <a:effectLst/>
                        </a:rPr>
                        <a:t>28H</a:t>
                      </a:r>
                      <a:r>
                        <a:rPr lang="zh-TW" sz="1200" kern="100" dirty="0">
                          <a:effectLst/>
                        </a:rPr>
                        <a:t>，包含優勢探索</a:t>
                      </a:r>
                      <a:r>
                        <a:rPr lang="en-US" sz="1200" kern="100" dirty="0">
                          <a:effectLst/>
                        </a:rPr>
                        <a:t>+</a:t>
                      </a:r>
                      <a:r>
                        <a:rPr lang="zh-TW" sz="1200" kern="100" dirty="0">
                          <a:effectLst/>
                        </a:rPr>
                        <a:t>自我領航</a:t>
                      </a:r>
                      <a:r>
                        <a:rPr lang="en-US" sz="1200" kern="100" dirty="0">
                          <a:effectLst/>
                        </a:rPr>
                        <a:t>+</a:t>
                      </a:r>
                      <a:r>
                        <a:rPr lang="zh-TW" sz="1200" kern="100" dirty="0">
                          <a:effectLst/>
                        </a:rPr>
                        <a:t>職涯藍圖</a:t>
                      </a:r>
                      <a:r>
                        <a:rPr lang="en-US" sz="1200" kern="100" dirty="0">
                          <a:effectLst/>
                        </a:rPr>
                        <a:t>+</a:t>
                      </a:r>
                      <a:r>
                        <a:rPr lang="zh-TW" sz="1200" kern="100" dirty="0">
                          <a:effectLst/>
                        </a:rPr>
                        <a:t>職場核心職能培養 </a:t>
                      </a:r>
                    </a:p>
                    <a:p>
                      <a:pPr marL="273050" marR="36195" lvl="0" indent="-273050" algn="just">
                        <a:lnSpc>
                          <a:spcPts val="19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n-US" sz="1200" kern="100" dirty="0">
                          <a:effectLst/>
                        </a:rPr>
                        <a:t>1</a:t>
                      </a:r>
                      <a:r>
                        <a:rPr lang="zh-TW" sz="1200" kern="100" dirty="0">
                          <a:effectLst/>
                        </a:rPr>
                        <a:t>對</a:t>
                      </a:r>
                      <a:r>
                        <a:rPr lang="en-US" sz="1200" kern="100" dirty="0">
                          <a:effectLst/>
                        </a:rPr>
                        <a:t>1</a:t>
                      </a:r>
                      <a:r>
                        <a:rPr lang="zh-TW" sz="1200" kern="100" dirty="0">
                          <a:effectLst/>
                        </a:rPr>
                        <a:t>對談：</a:t>
                      </a:r>
                    </a:p>
                    <a:p>
                      <a:pPr marL="273050" marR="36195" indent="0" algn="just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</a:rPr>
                        <a:t>計畫期間每位參與同學有</a:t>
                      </a:r>
                      <a:r>
                        <a:rPr lang="en-US" sz="1200" kern="100" dirty="0">
                          <a:effectLst/>
                        </a:rPr>
                        <a:t>4</a:t>
                      </a:r>
                      <a:r>
                        <a:rPr lang="zh-TW" sz="1200" kern="100" dirty="0" smtClean="0">
                          <a:effectLst/>
                        </a:rPr>
                        <a:t>次</a:t>
                      </a:r>
                      <a:r>
                        <a:rPr lang="zh-TW" altLang="en-US" sz="1200" kern="100" dirty="0" smtClean="0">
                          <a:effectLst/>
                        </a:rPr>
                        <a:t>，每次</a:t>
                      </a:r>
                      <a:r>
                        <a:rPr lang="en-US" altLang="zh-TW" sz="1200" kern="100" dirty="0">
                          <a:effectLst/>
                        </a:rPr>
                        <a:t>1</a:t>
                      </a:r>
                      <a:r>
                        <a:rPr lang="zh-TW" altLang="en-US" sz="1200" kern="100" dirty="0">
                          <a:effectLst/>
                        </a:rPr>
                        <a:t>小時</a:t>
                      </a:r>
                      <a:r>
                        <a:rPr lang="zh-TW" sz="1200" kern="100" dirty="0">
                          <a:effectLst/>
                        </a:rPr>
                        <a:t>，由專屬職涯引導師</a:t>
                      </a:r>
                      <a:r>
                        <a:rPr lang="zh-TW" altLang="en-US" sz="1200" kern="100" dirty="0">
                          <a:effectLst/>
                        </a:rPr>
                        <a:t>進行</a:t>
                      </a:r>
                      <a:r>
                        <a:rPr lang="en-US" sz="1200" kern="100" dirty="0">
                          <a:effectLst/>
                        </a:rPr>
                        <a:t>1</a:t>
                      </a:r>
                      <a:r>
                        <a:rPr lang="zh-TW" sz="1200" kern="100" dirty="0">
                          <a:effectLst/>
                        </a:rPr>
                        <a:t>對</a:t>
                      </a:r>
                      <a:r>
                        <a:rPr lang="en-US" sz="1200" kern="100" dirty="0">
                          <a:effectLst/>
                        </a:rPr>
                        <a:t>1</a:t>
                      </a:r>
                      <a:r>
                        <a:rPr lang="zh-TW" sz="1200" kern="100" dirty="0">
                          <a:effectLst/>
                        </a:rPr>
                        <a:t>對談</a:t>
                      </a:r>
                    </a:p>
                    <a:p>
                      <a:pPr marL="273050" marR="36195" lvl="0" indent="-273050" algn="just">
                        <a:lnSpc>
                          <a:spcPts val="19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zh-TW" sz="1200" kern="100" dirty="0">
                          <a:effectLst/>
                        </a:rPr>
                        <a:t>小團體</a:t>
                      </a:r>
                      <a:r>
                        <a:rPr lang="zh-TW" sz="1200" kern="100" dirty="0" smtClean="0">
                          <a:effectLst/>
                        </a:rPr>
                        <a:t>引導</a:t>
                      </a:r>
                      <a:r>
                        <a:rPr lang="zh-TW" altLang="en-US" sz="1200" kern="100" dirty="0" smtClean="0">
                          <a:effectLst/>
                        </a:rPr>
                        <a:t>匯</a:t>
                      </a:r>
                      <a:r>
                        <a:rPr lang="zh-TW" sz="1200" kern="100" dirty="0" smtClean="0">
                          <a:effectLst/>
                        </a:rPr>
                        <a:t>談</a:t>
                      </a:r>
                      <a:r>
                        <a:rPr lang="zh-TW" sz="1200" kern="100" dirty="0">
                          <a:effectLst/>
                        </a:rPr>
                        <a:t>：</a:t>
                      </a:r>
                    </a:p>
                    <a:p>
                      <a:pPr marL="185738" marR="36195" indent="87313" algn="just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</a:rPr>
                        <a:t>計劃期間每位參與同學有</a:t>
                      </a:r>
                      <a:r>
                        <a:rPr lang="en-US" sz="1200" kern="100" dirty="0">
                          <a:effectLst/>
                        </a:rPr>
                        <a:t>3</a:t>
                      </a:r>
                      <a:r>
                        <a:rPr lang="zh-TW" sz="1200" kern="100" dirty="0" smtClean="0">
                          <a:effectLst/>
                        </a:rPr>
                        <a:t>次</a:t>
                      </a:r>
                      <a:r>
                        <a:rPr lang="zh-TW" altLang="en-US" sz="1200" kern="100" dirty="0" smtClean="0">
                          <a:effectLst/>
                        </a:rPr>
                        <a:t>，</a:t>
                      </a:r>
                      <a:r>
                        <a:rPr lang="zh-TW" altLang="zh-TW" sz="1200" kern="100" dirty="0" smtClean="0">
                          <a:effectLst/>
                        </a:rPr>
                        <a:t>每次</a:t>
                      </a:r>
                      <a:r>
                        <a:rPr lang="en-US" altLang="zh-TW" sz="1200" kern="100" dirty="0">
                          <a:effectLst/>
                        </a:rPr>
                        <a:t>2</a:t>
                      </a:r>
                      <a:r>
                        <a:rPr lang="zh-TW" altLang="en-US" sz="1200" kern="100" dirty="0">
                          <a:effectLst/>
                        </a:rPr>
                        <a:t>小時</a:t>
                      </a:r>
                      <a:r>
                        <a:rPr lang="zh-TW" sz="1200" kern="100" dirty="0">
                          <a:effectLst/>
                        </a:rPr>
                        <a:t>，由職涯引導師進行小</a:t>
                      </a:r>
                      <a:r>
                        <a:rPr lang="zh-TW" sz="1200" kern="100" dirty="0" smtClean="0">
                          <a:effectLst/>
                        </a:rPr>
                        <a:t>團體</a:t>
                      </a:r>
                      <a:r>
                        <a:rPr lang="zh-TW" altLang="en-US" sz="1200" kern="100" dirty="0" smtClean="0">
                          <a:effectLst/>
                        </a:rPr>
                        <a:t>匯談、研討</a:t>
                      </a:r>
                      <a:endParaRPr lang="zh-TW" sz="12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56916" marR="56916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活動講師</a:t>
                      </a:r>
                      <a:endParaRPr lang="zh-TW" sz="14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56916" marR="56916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</a:rPr>
                        <a:t>世才管理顧問</a:t>
                      </a:r>
                    </a:p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</a:rPr>
                        <a:t>劉文尹 執行長</a:t>
                      </a:r>
                      <a:r>
                        <a:rPr lang="en-US" sz="1200" kern="100" dirty="0">
                          <a:effectLst/>
                        </a:rPr>
                        <a:t> / </a:t>
                      </a:r>
                      <a:r>
                        <a:rPr lang="zh-TW" sz="1200" kern="100" dirty="0">
                          <a:effectLst/>
                        </a:rPr>
                        <a:t>吳孟眞 講師</a:t>
                      </a:r>
                      <a:r>
                        <a:rPr lang="en-US" sz="1200" kern="100" dirty="0">
                          <a:effectLst/>
                        </a:rPr>
                        <a:t> / </a:t>
                      </a:r>
                      <a:r>
                        <a:rPr lang="zh-TW" sz="1200" kern="100" dirty="0">
                          <a:effectLst/>
                        </a:rPr>
                        <a:t>何培申 講師</a:t>
                      </a:r>
                    </a:p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</a:rPr>
                        <a:t>暨 職涯引導師團隊</a:t>
                      </a:r>
                      <a:endParaRPr lang="zh-TW" sz="12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56916" marR="56916" marT="0" marB="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上課地點</a:t>
                      </a:r>
                      <a:endParaRPr lang="zh-TW" sz="14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56916" marR="56916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</a:rPr>
                        <a:t>新北市新莊區 輔仁大學朝橒樓 織品服裝學院</a:t>
                      </a:r>
                      <a:endParaRPr lang="zh-TW" sz="12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56916" marR="56916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9066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584736"/>
            <a:ext cx="7848600" cy="684024"/>
          </a:xfrm>
        </p:spPr>
        <p:txBody>
          <a:bodyPr/>
          <a:lstStyle/>
          <a:p>
            <a:r>
              <a:rPr lang="zh-TW" altLang="en-US" dirty="0"/>
              <a:t>報名作業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1196752"/>
            <a:ext cx="8064896" cy="4536504"/>
          </a:xfrm>
        </p:spPr>
        <p:txBody>
          <a:bodyPr anchor="ctr">
            <a:normAutofit fontScale="850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n"/>
            </a:pPr>
            <a:r>
              <a:rPr lang="zh-TW" altLang="en-US" b="1" dirty="0">
                <a:latin typeface="+mn-ea"/>
                <a:ea typeface="+mn-ea"/>
              </a:rPr>
              <a:t>報名時間：</a:t>
            </a:r>
            <a:endParaRPr lang="en-US" altLang="zh-TW" b="1" dirty="0">
              <a:latin typeface="+mn-ea"/>
              <a:ea typeface="+mn-ea"/>
            </a:endParaRPr>
          </a:p>
          <a:p>
            <a:pPr marL="36576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zh-TW" altLang="en-US" b="1" dirty="0">
                <a:solidFill>
                  <a:srgbClr val="FF0000"/>
                </a:solidFill>
                <a:latin typeface="+mn-ea"/>
                <a:ea typeface="+mn-ea"/>
              </a:rPr>
              <a:t>即日起 </a:t>
            </a:r>
            <a:r>
              <a:rPr lang="en-US" altLang="zh-TW" b="1" dirty="0">
                <a:solidFill>
                  <a:srgbClr val="FF0000"/>
                </a:solidFill>
                <a:latin typeface="+mn-ea"/>
                <a:ea typeface="+mn-ea"/>
              </a:rPr>
              <a:t>~2018/10/19 (</a:t>
            </a:r>
            <a:r>
              <a:rPr lang="zh-TW" altLang="en-US" b="1" dirty="0">
                <a:solidFill>
                  <a:srgbClr val="FF0000"/>
                </a:solidFill>
                <a:latin typeface="+mn-ea"/>
                <a:ea typeface="+mn-ea"/>
              </a:rPr>
              <a:t>五</a:t>
            </a:r>
            <a:r>
              <a:rPr lang="en-US" altLang="zh-TW" b="1" dirty="0">
                <a:solidFill>
                  <a:srgbClr val="FF0000"/>
                </a:solidFill>
                <a:latin typeface="+mn-ea"/>
                <a:ea typeface="+mn-ea"/>
              </a:rPr>
              <a:t>) pm 23:59</a:t>
            </a:r>
            <a:r>
              <a:rPr lang="zh-TW" altLang="en-US" b="1" dirty="0">
                <a:solidFill>
                  <a:srgbClr val="FF0000"/>
                </a:solidFill>
                <a:latin typeface="+mn-ea"/>
                <a:ea typeface="+mn-ea"/>
              </a:rPr>
              <a:t>截止</a:t>
            </a:r>
            <a:r>
              <a:rPr lang="en-US" altLang="zh-TW" sz="1400" dirty="0">
                <a:latin typeface="+mn-ea"/>
                <a:ea typeface="+mn-ea"/>
              </a:rPr>
              <a:t>(</a:t>
            </a:r>
            <a:r>
              <a:rPr lang="zh-TW" altLang="en-US" sz="1400" dirty="0">
                <a:latin typeface="+mn-ea"/>
                <a:ea typeface="+mn-ea"/>
              </a:rPr>
              <a:t>需完成報名表及相關資料的上傳</a:t>
            </a:r>
            <a:r>
              <a:rPr lang="en-US" altLang="zh-TW" sz="1400" dirty="0">
                <a:latin typeface="+mn-ea"/>
                <a:ea typeface="+mn-ea"/>
              </a:rPr>
              <a:t>)</a:t>
            </a:r>
            <a:endParaRPr lang="en-US" altLang="zh-TW" dirty="0">
              <a:latin typeface="+mn-ea"/>
              <a:ea typeface="+mn-ea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itchFamily="2" charset="2"/>
              <a:buChar char="n"/>
            </a:pPr>
            <a:r>
              <a:rPr lang="zh-TW" altLang="en-US" b="1" dirty="0">
                <a:latin typeface="+mn-ea"/>
                <a:ea typeface="+mn-ea"/>
              </a:rPr>
              <a:t>招收名額：</a:t>
            </a:r>
            <a:endParaRPr lang="en-US" altLang="zh-TW" b="1" dirty="0">
              <a:latin typeface="+mn-ea"/>
              <a:ea typeface="+mn-ea"/>
            </a:endParaRPr>
          </a:p>
          <a:p>
            <a:pPr marL="36576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zh-TW" altLang="en-US" dirty="0">
                <a:latin typeface="+mn-ea"/>
                <a:ea typeface="+mn-ea"/>
              </a:rPr>
              <a:t>本計畫九所學校</a:t>
            </a:r>
            <a:r>
              <a:rPr lang="en-US" altLang="zh-TW" dirty="0">
                <a:latin typeface="+mn-ea"/>
                <a:ea typeface="+mn-ea"/>
              </a:rPr>
              <a:t>11</a:t>
            </a:r>
            <a:r>
              <a:rPr lang="zh-TW" altLang="en-US" dirty="0">
                <a:latin typeface="+mn-ea"/>
                <a:ea typeface="+mn-ea"/>
              </a:rPr>
              <a:t>個系所，共計招收</a:t>
            </a:r>
            <a:r>
              <a:rPr lang="en-US" altLang="zh-TW" dirty="0">
                <a:latin typeface="+mn-ea"/>
                <a:ea typeface="+mn-ea"/>
              </a:rPr>
              <a:t>40</a:t>
            </a:r>
            <a:r>
              <a:rPr lang="zh-TW" altLang="en-US" dirty="0">
                <a:latin typeface="+mn-ea"/>
                <a:ea typeface="+mn-ea"/>
              </a:rPr>
              <a:t>位學員</a:t>
            </a:r>
            <a:endParaRPr lang="en-US" altLang="zh-TW" dirty="0">
              <a:latin typeface="+mn-ea"/>
              <a:ea typeface="+mn-ea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itchFamily="2" charset="2"/>
              <a:buChar char="n"/>
            </a:pPr>
            <a:r>
              <a:rPr lang="zh-TW" altLang="en-US" b="1" dirty="0">
                <a:latin typeface="+mn-ea"/>
                <a:ea typeface="+mn-ea"/>
              </a:rPr>
              <a:t>報名費用：</a:t>
            </a:r>
            <a:endParaRPr lang="en-US" altLang="zh-TW" b="1" dirty="0">
              <a:latin typeface="+mn-ea"/>
              <a:ea typeface="+mn-ea"/>
            </a:endParaRPr>
          </a:p>
          <a:p>
            <a:pPr marL="36576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zh-TW" altLang="en-US" dirty="0">
                <a:latin typeface="+mn-ea"/>
                <a:ea typeface="+mn-ea"/>
              </a:rPr>
              <a:t>參與計畫學員，由</a:t>
            </a:r>
            <a:r>
              <a:rPr lang="zh-TW" altLang="en-US" u="sng" dirty="0">
                <a:latin typeface="+mn-ea"/>
                <a:ea typeface="+mn-ea"/>
              </a:rPr>
              <a:t>聚陽文教基金會</a:t>
            </a:r>
            <a:r>
              <a:rPr lang="zh-TW" altLang="en-US" dirty="0">
                <a:latin typeface="+mn-ea"/>
                <a:ea typeface="+mn-ea"/>
              </a:rPr>
              <a:t>全額補助</a:t>
            </a:r>
            <a:endParaRPr lang="en-US" altLang="zh-TW" dirty="0">
              <a:latin typeface="+mn-ea"/>
              <a:ea typeface="+mn-ea"/>
            </a:endParaRPr>
          </a:p>
          <a:p>
            <a:pPr>
              <a:lnSpc>
                <a:spcPct val="110000"/>
              </a:lnSpc>
              <a:spcBef>
                <a:spcPts val="1200"/>
              </a:spcBef>
              <a:buFont typeface="Wingdings" pitchFamily="2" charset="2"/>
              <a:buChar char="n"/>
            </a:pPr>
            <a:r>
              <a:rPr lang="zh-TW" altLang="en-US" sz="2100" b="1" dirty="0">
                <a:latin typeface="+mn-ea"/>
                <a:ea typeface="+mn-ea"/>
              </a:rPr>
              <a:t>參加</a:t>
            </a:r>
            <a:r>
              <a:rPr lang="zh-TW" altLang="en-US" b="1" dirty="0">
                <a:latin typeface="+mn-ea"/>
                <a:ea typeface="+mn-ea"/>
              </a:rPr>
              <a:t>對象</a:t>
            </a:r>
            <a:r>
              <a:rPr lang="zh-TW" altLang="en-US" b="1" dirty="0">
                <a:latin typeface="+mn-ea"/>
              </a:rPr>
              <a:t>：</a:t>
            </a:r>
            <a:endParaRPr lang="en-US" altLang="zh-TW" b="1" dirty="0">
              <a:latin typeface="+mn-ea"/>
              <a:ea typeface="+mn-ea"/>
            </a:endParaRPr>
          </a:p>
          <a:p>
            <a:pPr marL="36576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zh-TW" altLang="en-US" dirty="0">
                <a:latin typeface="+mn-ea"/>
                <a:ea typeface="+mn-ea"/>
              </a:rPr>
              <a:t>紡織、織品、服裝產業之相關科系，對自我職涯發展想積極開創</a:t>
            </a:r>
            <a:r>
              <a:rPr lang="zh-TW" altLang="en-US" dirty="0" smtClean="0">
                <a:latin typeface="+mn-ea"/>
                <a:ea typeface="+mn-ea"/>
              </a:rPr>
              <a:t>之大</a:t>
            </a:r>
            <a:r>
              <a:rPr lang="zh-TW" altLang="en-US" dirty="0">
                <a:latin typeface="+mn-ea"/>
                <a:ea typeface="+mn-ea"/>
              </a:rPr>
              <a:t>四生、碩二生</a:t>
            </a:r>
            <a:r>
              <a:rPr lang="en-US" altLang="zh-TW" sz="1500" dirty="0">
                <a:latin typeface="+mn-ea"/>
                <a:ea typeface="+mn-ea"/>
              </a:rPr>
              <a:t>(</a:t>
            </a:r>
            <a:r>
              <a:rPr lang="zh-TW" altLang="en-US" sz="1500" dirty="0">
                <a:latin typeface="+mn-ea"/>
                <a:ea typeface="+mn-ea"/>
              </a:rPr>
              <a:t>不含在職專班</a:t>
            </a:r>
            <a:r>
              <a:rPr lang="en-US" altLang="zh-TW" sz="1500" dirty="0" smtClean="0">
                <a:latin typeface="+mn-ea"/>
                <a:ea typeface="+mn-ea"/>
              </a:rPr>
              <a:t>)</a:t>
            </a:r>
            <a:endParaRPr lang="zh-TW" altLang="en-US" dirty="0" smtClean="0">
              <a:latin typeface="+mn-ea"/>
              <a:ea typeface="+mn-ea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itchFamily="2" charset="2"/>
              <a:buChar char="n"/>
            </a:pPr>
            <a:r>
              <a:rPr lang="zh-TW" altLang="en-US" b="1" dirty="0" smtClean="0">
                <a:latin typeface="+mn-ea"/>
                <a:ea typeface="+mn-ea"/>
              </a:rPr>
              <a:t>報名條件</a:t>
            </a:r>
            <a:r>
              <a:rPr lang="zh-TW" altLang="en-US" b="1" dirty="0" smtClean="0">
                <a:latin typeface="+mn-ea"/>
              </a:rPr>
              <a:t>：</a:t>
            </a:r>
            <a:endParaRPr lang="en-US" altLang="zh-TW" b="1" dirty="0" smtClean="0">
              <a:latin typeface="+mn-ea"/>
              <a:ea typeface="+mn-ea"/>
            </a:endParaRPr>
          </a:p>
          <a:p>
            <a:pPr marL="708660" lvl="1" indent="-342900">
              <a:lnSpc>
                <a:spcPct val="110000"/>
              </a:lnSpc>
              <a:spcBef>
                <a:spcPts val="0"/>
              </a:spcBef>
              <a:buSzPct val="100000"/>
              <a:buFont typeface="+mj-lt"/>
              <a:buAutoNum type="arabicParenR"/>
            </a:pPr>
            <a:r>
              <a:rPr lang="zh-TW" altLang="en-US" dirty="0" smtClean="0">
                <a:latin typeface="+mn-ea"/>
                <a:ea typeface="+mn-ea"/>
              </a:rPr>
              <a:t>畢業</a:t>
            </a:r>
            <a:r>
              <a:rPr lang="zh-TW" altLang="en-US" dirty="0">
                <a:latin typeface="+mn-ea"/>
                <a:ea typeface="+mn-ea"/>
              </a:rPr>
              <a:t>後決定直接就業的同學</a:t>
            </a:r>
          </a:p>
          <a:p>
            <a:pPr marL="708660" lvl="1" indent="-342900">
              <a:lnSpc>
                <a:spcPct val="110000"/>
              </a:lnSpc>
              <a:spcBef>
                <a:spcPts val="0"/>
              </a:spcBef>
              <a:buSzPct val="100000"/>
              <a:buFont typeface="+mj-lt"/>
              <a:buAutoNum type="arabicParenR"/>
            </a:pPr>
            <a:r>
              <a:rPr lang="zh-TW" altLang="en-US" dirty="0">
                <a:latin typeface="+mn-ea"/>
                <a:ea typeface="+mn-ea"/>
              </a:rPr>
              <a:t>需全程參與</a:t>
            </a:r>
            <a:r>
              <a:rPr lang="en-US" altLang="zh-TW" dirty="0">
                <a:latin typeface="+mn-ea"/>
                <a:ea typeface="+mn-ea"/>
              </a:rPr>
              <a:t>Stage I (</a:t>
            </a:r>
            <a:r>
              <a:rPr lang="zh-TW" altLang="en-US" dirty="0">
                <a:latin typeface="+mn-ea"/>
                <a:ea typeface="+mn-ea"/>
              </a:rPr>
              <a:t>前程展翼研習營</a:t>
            </a:r>
            <a:r>
              <a:rPr lang="en-US" altLang="zh-TW" dirty="0">
                <a:latin typeface="+mn-ea"/>
                <a:ea typeface="+mn-ea"/>
              </a:rPr>
              <a:t>)</a:t>
            </a:r>
            <a:r>
              <a:rPr lang="zh-TW" altLang="en-US" dirty="0">
                <a:latin typeface="+mn-ea"/>
                <a:ea typeface="+mn-ea"/>
              </a:rPr>
              <a:t>及</a:t>
            </a:r>
            <a:r>
              <a:rPr lang="en-US" altLang="zh-TW" dirty="0">
                <a:latin typeface="+mn-ea"/>
                <a:ea typeface="+mn-ea"/>
              </a:rPr>
              <a:t>Stage II (</a:t>
            </a:r>
            <a:r>
              <a:rPr lang="zh-TW" altLang="en-US" dirty="0">
                <a:latin typeface="+mn-ea"/>
                <a:ea typeface="+mn-ea"/>
              </a:rPr>
              <a:t>未來菁英領袖營</a:t>
            </a:r>
            <a:r>
              <a:rPr lang="en-US" altLang="zh-TW" dirty="0">
                <a:latin typeface="+mn-ea"/>
                <a:ea typeface="+mn-ea"/>
              </a:rPr>
              <a:t>)4</a:t>
            </a:r>
            <a:r>
              <a:rPr lang="zh-TW" altLang="en-US" dirty="0">
                <a:latin typeface="+mn-ea"/>
                <a:ea typeface="+mn-ea"/>
              </a:rPr>
              <a:t>天課程與</a:t>
            </a:r>
            <a:r>
              <a:rPr lang="en-US" altLang="zh-TW" dirty="0">
                <a:latin typeface="+mn-ea"/>
                <a:ea typeface="+mn-ea"/>
              </a:rPr>
              <a:t>4</a:t>
            </a:r>
            <a:r>
              <a:rPr lang="zh-TW" altLang="en-US" dirty="0">
                <a:latin typeface="+mn-ea"/>
                <a:ea typeface="+mn-ea"/>
              </a:rPr>
              <a:t>次的</a:t>
            </a:r>
            <a:r>
              <a:rPr lang="en-US" altLang="zh-TW" dirty="0">
                <a:latin typeface="+mn-ea"/>
                <a:ea typeface="+mn-ea"/>
              </a:rPr>
              <a:t>1</a:t>
            </a:r>
            <a:r>
              <a:rPr lang="zh-TW" altLang="en-US" dirty="0">
                <a:latin typeface="+mn-ea"/>
                <a:ea typeface="+mn-ea"/>
              </a:rPr>
              <a:t>對</a:t>
            </a:r>
            <a:r>
              <a:rPr lang="en-US" altLang="zh-TW" dirty="0">
                <a:latin typeface="+mn-ea"/>
                <a:ea typeface="+mn-ea"/>
              </a:rPr>
              <a:t>1</a:t>
            </a:r>
            <a:r>
              <a:rPr lang="zh-TW" altLang="en-US" dirty="0">
                <a:latin typeface="+mn-ea"/>
                <a:ea typeface="+mn-ea"/>
              </a:rPr>
              <a:t>對談及</a:t>
            </a:r>
            <a:r>
              <a:rPr lang="en-US" altLang="zh-TW" dirty="0">
                <a:latin typeface="+mn-ea"/>
                <a:ea typeface="+mn-ea"/>
              </a:rPr>
              <a:t>3</a:t>
            </a:r>
            <a:r>
              <a:rPr lang="zh-TW" altLang="en-US" dirty="0">
                <a:latin typeface="+mn-ea"/>
                <a:ea typeface="+mn-ea"/>
              </a:rPr>
              <a:t>次小團體</a:t>
            </a:r>
            <a:r>
              <a:rPr lang="zh-TW" altLang="en-US" dirty="0" smtClean="0">
                <a:latin typeface="+mn-ea"/>
                <a:ea typeface="+mn-ea"/>
              </a:rPr>
              <a:t>引導匯談</a:t>
            </a:r>
            <a:endParaRPr lang="zh-TW" altLang="en-US" dirty="0">
              <a:latin typeface="+mn-ea"/>
              <a:ea typeface="+mn-ea"/>
            </a:endParaRPr>
          </a:p>
          <a:p>
            <a:pPr marL="708660" lvl="1" indent="-342900">
              <a:lnSpc>
                <a:spcPct val="110000"/>
              </a:lnSpc>
              <a:spcBef>
                <a:spcPts val="0"/>
              </a:spcBef>
              <a:buSzPct val="100000"/>
              <a:buFont typeface="+mj-lt"/>
              <a:buAutoNum type="arabicParenR"/>
            </a:pPr>
            <a:r>
              <a:rPr lang="zh-TW" altLang="en-US" dirty="0">
                <a:latin typeface="+mn-ea"/>
                <a:ea typeface="+mn-ea"/>
              </a:rPr>
              <a:t>需準備個人履歷自傳</a:t>
            </a:r>
          </a:p>
          <a:p>
            <a:pPr marL="708660" lvl="1" indent="-342900">
              <a:lnSpc>
                <a:spcPct val="110000"/>
              </a:lnSpc>
              <a:spcBef>
                <a:spcPts val="0"/>
              </a:spcBef>
              <a:buSzPct val="100000"/>
              <a:buFont typeface="+mj-lt"/>
              <a:buAutoNum type="arabicParenR"/>
            </a:pPr>
            <a:r>
              <a:rPr lang="zh-TW" altLang="en-US" dirty="0">
                <a:latin typeface="+mn-ea"/>
                <a:ea typeface="+mn-ea"/>
              </a:rPr>
              <a:t>招收名額有限，需由學校老師推薦提供報名表，</a:t>
            </a:r>
            <a:r>
              <a:rPr lang="zh-TW" altLang="en-US" u="sng" dirty="0">
                <a:latin typeface="+mn-ea"/>
                <a:ea typeface="+mn-ea"/>
              </a:rPr>
              <a:t>聚陽文教</a:t>
            </a:r>
            <a:r>
              <a:rPr lang="zh-TW" altLang="en-US" u="sng" dirty="0" smtClean="0">
                <a:latin typeface="+mn-ea"/>
                <a:ea typeface="+mn-ea"/>
              </a:rPr>
              <a:t>基金會</a:t>
            </a:r>
            <a:r>
              <a:rPr lang="zh-TW" altLang="en-US" dirty="0">
                <a:latin typeface="+mn-ea"/>
                <a:ea typeface="+mn-ea"/>
              </a:rPr>
              <a:t>保有報名審核</a:t>
            </a:r>
            <a:r>
              <a:rPr lang="zh-TW" altLang="en-US" dirty="0" smtClean="0">
                <a:latin typeface="+mn-ea"/>
                <a:ea typeface="+mn-ea"/>
              </a:rPr>
              <a:t>權最終</a:t>
            </a:r>
            <a:r>
              <a:rPr lang="zh-TW" altLang="en-US" dirty="0">
                <a:latin typeface="+mn-ea"/>
                <a:ea typeface="+mn-ea"/>
              </a:rPr>
              <a:t>錄取</a:t>
            </a:r>
            <a:r>
              <a:rPr lang="en-US" altLang="zh-TW" dirty="0">
                <a:latin typeface="+mn-ea"/>
                <a:ea typeface="+mn-ea"/>
              </a:rPr>
              <a:t>40</a:t>
            </a:r>
            <a:r>
              <a:rPr lang="zh-TW" altLang="en-US" dirty="0">
                <a:latin typeface="+mn-ea"/>
                <a:ea typeface="+mn-ea"/>
              </a:rPr>
              <a:t>名，於</a:t>
            </a:r>
            <a:r>
              <a:rPr lang="en-US" altLang="zh-TW" dirty="0">
                <a:latin typeface="+mn-ea"/>
                <a:ea typeface="+mn-ea"/>
              </a:rPr>
              <a:t>10/25(</a:t>
            </a:r>
            <a:r>
              <a:rPr lang="zh-TW" altLang="en-US" dirty="0">
                <a:latin typeface="+mn-ea"/>
                <a:ea typeface="+mn-ea"/>
              </a:rPr>
              <a:t>四</a:t>
            </a:r>
            <a:r>
              <a:rPr lang="en-US" altLang="zh-TW" dirty="0">
                <a:latin typeface="+mn-ea"/>
                <a:ea typeface="+mn-ea"/>
              </a:rPr>
              <a:t>)</a:t>
            </a:r>
            <a:r>
              <a:rPr lang="zh-TW" altLang="en-US" dirty="0">
                <a:latin typeface="+mn-ea"/>
                <a:ea typeface="+mn-ea"/>
              </a:rPr>
              <a:t>統一寄</a:t>
            </a:r>
            <a:r>
              <a:rPr lang="zh-TW" altLang="en-US" dirty="0" smtClean="0">
                <a:latin typeface="+mn-ea"/>
                <a:ea typeface="+mn-ea"/>
              </a:rPr>
              <a:t>發</a:t>
            </a:r>
            <a:r>
              <a:rPr lang="zh-TW" altLang="zh-TW" dirty="0"/>
              <a:t>研習</a:t>
            </a:r>
            <a:r>
              <a:rPr lang="zh-TW" altLang="en-US" dirty="0" smtClean="0">
                <a:latin typeface="+mn-ea"/>
                <a:ea typeface="+mn-ea"/>
              </a:rPr>
              <a:t>錄取</a:t>
            </a:r>
            <a:r>
              <a:rPr lang="zh-TW" altLang="en-US" dirty="0">
                <a:latin typeface="+mn-ea"/>
                <a:ea typeface="+mn-ea"/>
              </a:rPr>
              <a:t>通知</a:t>
            </a:r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itchFamily="2" charset="2"/>
              <a:buChar char="n"/>
            </a:pPr>
            <a:r>
              <a:rPr lang="zh-TW" altLang="en-US" b="1" dirty="0">
                <a:latin typeface="+mn-ea"/>
                <a:ea typeface="+mn-ea"/>
              </a:rPr>
              <a:t>報名與錄取方式</a:t>
            </a:r>
            <a:r>
              <a:rPr lang="zh-TW" altLang="en-US" b="1" dirty="0">
                <a:latin typeface="+mn-ea"/>
              </a:rPr>
              <a:t>：</a:t>
            </a:r>
            <a:endParaRPr lang="en-US" altLang="zh-TW" b="1" dirty="0">
              <a:latin typeface="+mn-ea"/>
            </a:endParaRPr>
          </a:p>
        </p:txBody>
      </p:sp>
      <p:sp>
        <p:nvSpPr>
          <p:cNvPr id="5" name="向右箭號圖說文字 4"/>
          <p:cNvSpPr/>
          <p:nvPr/>
        </p:nvSpPr>
        <p:spPr>
          <a:xfrm>
            <a:off x="539552" y="5720260"/>
            <a:ext cx="1224136" cy="684000"/>
          </a:xfrm>
          <a:prstGeom prst="rightArrowCallout">
            <a:avLst>
              <a:gd name="adj1" fmla="val 42970"/>
              <a:gd name="adj2" fmla="val 36980"/>
              <a:gd name="adj3" fmla="val 25000"/>
              <a:gd name="adj4" fmla="val 83893"/>
            </a:avLst>
          </a:prstGeom>
          <a:solidFill>
            <a:schemeClr val="tx2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7500176"/>
              <a:satOff val="-11253"/>
              <a:lumOff val="-1830"/>
              <a:alphaOff val="0"/>
            </a:schemeClr>
          </a:fillRef>
          <a:effectRef idx="0">
            <a:schemeClr val="accent3">
              <a:hueOff val="7500176"/>
              <a:satOff val="-11253"/>
              <a:lumOff val="-183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000" tIns="34402" rIns="36000" bIns="34402" numCol="1" spcCol="1270" rtlCol="0" anchor="ctr" anchorCtr="0">
            <a:noAutofit/>
          </a:bodyPr>
          <a:lstStyle/>
          <a:p>
            <a:pPr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1400" dirty="0">
                <a:latin typeface="+mn-ea"/>
              </a:rPr>
              <a:t>向學校老師</a:t>
            </a:r>
            <a:endParaRPr lang="en-US" altLang="zh-TW" sz="1400" dirty="0">
              <a:latin typeface="+mn-ea"/>
            </a:endParaRPr>
          </a:p>
          <a:p>
            <a:pPr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1400" dirty="0">
                <a:latin typeface="+mn-ea"/>
              </a:rPr>
              <a:t>申請報名</a:t>
            </a:r>
            <a:endParaRPr lang="zh-TW" altLang="en-US" sz="1400" kern="1200" dirty="0"/>
          </a:p>
        </p:txBody>
      </p:sp>
      <p:sp>
        <p:nvSpPr>
          <p:cNvPr id="6" name="向右箭號圖說文字 5"/>
          <p:cNvSpPr/>
          <p:nvPr/>
        </p:nvSpPr>
        <p:spPr>
          <a:xfrm>
            <a:off x="1776321" y="5720260"/>
            <a:ext cx="1368000" cy="684000"/>
          </a:xfrm>
          <a:prstGeom prst="rightArrowCallout">
            <a:avLst>
              <a:gd name="adj1" fmla="val 42970"/>
              <a:gd name="adj2" fmla="val 36980"/>
              <a:gd name="adj3" fmla="val 25000"/>
              <a:gd name="adj4" fmla="val 83893"/>
            </a:avLst>
          </a:prstGeom>
          <a:solidFill>
            <a:schemeClr val="tx2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7500176"/>
              <a:satOff val="-11253"/>
              <a:lumOff val="-1830"/>
              <a:alphaOff val="0"/>
            </a:schemeClr>
          </a:fillRef>
          <a:effectRef idx="0">
            <a:schemeClr val="accent3">
              <a:hueOff val="7500176"/>
              <a:satOff val="-11253"/>
              <a:lumOff val="-183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000" tIns="34402" rIns="36000" bIns="34402" numCol="1" spcCol="1270" rtlCol="0" anchor="ctr" anchorCtr="0">
            <a:noAutofit/>
          </a:bodyPr>
          <a:lstStyle/>
          <a:p>
            <a:pPr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1400" dirty="0">
                <a:latin typeface="+mn-ea"/>
              </a:rPr>
              <a:t>老師推薦並</a:t>
            </a:r>
            <a:endParaRPr lang="en-US" altLang="zh-TW" sz="1400" dirty="0">
              <a:latin typeface="+mn-ea"/>
            </a:endParaRPr>
          </a:p>
          <a:p>
            <a:pPr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1400" dirty="0">
                <a:latin typeface="+mn-ea"/>
              </a:rPr>
              <a:t>提供報名方式 </a:t>
            </a:r>
            <a:endParaRPr lang="zh-TW" altLang="en-US" sz="1400" kern="1200" dirty="0"/>
          </a:p>
        </p:txBody>
      </p:sp>
      <p:sp>
        <p:nvSpPr>
          <p:cNvPr id="7" name="向右箭號圖說文字 6"/>
          <p:cNvSpPr/>
          <p:nvPr/>
        </p:nvSpPr>
        <p:spPr>
          <a:xfrm>
            <a:off x="3155590" y="5720260"/>
            <a:ext cx="2124000" cy="684000"/>
          </a:xfrm>
          <a:prstGeom prst="rightArrowCallout">
            <a:avLst>
              <a:gd name="adj1" fmla="val 42970"/>
              <a:gd name="adj2" fmla="val 36980"/>
              <a:gd name="adj3" fmla="val 25000"/>
              <a:gd name="adj4" fmla="val 90317"/>
            </a:avLst>
          </a:prstGeom>
          <a:solidFill>
            <a:schemeClr val="tx2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7500176"/>
              <a:satOff val="-11253"/>
              <a:lumOff val="-1830"/>
              <a:alphaOff val="0"/>
            </a:schemeClr>
          </a:fillRef>
          <a:effectRef idx="0">
            <a:schemeClr val="accent3">
              <a:hueOff val="7500176"/>
              <a:satOff val="-11253"/>
              <a:lumOff val="-183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000" tIns="34402" rIns="36000" bIns="34402" numCol="1" spcCol="1270" rtlCol="0" anchor="ctr" anchorCtr="0">
            <a:noAutofit/>
          </a:bodyPr>
          <a:lstStyle/>
          <a:p>
            <a:pPr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1400" dirty="0">
                <a:latin typeface="+mn-ea"/>
              </a:rPr>
              <a:t>學生填寫</a:t>
            </a:r>
            <a:r>
              <a:rPr lang="en-US" altLang="zh-TW" sz="1400" dirty="0">
                <a:latin typeface="+mn-ea"/>
              </a:rPr>
              <a:t>【</a:t>
            </a:r>
            <a:r>
              <a:rPr lang="zh-TW" altLang="en-US" sz="1400" dirty="0">
                <a:latin typeface="+mn-ea"/>
              </a:rPr>
              <a:t>報名表</a:t>
            </a:r>
            <a:r>
              <a:rPr lang="en-US" altLang="zh-TW" sz="1400" dirty="0">
                <a:latin typeface="+mn-ea"/>
              </a:rPr>
              <a:t>】</a:t>
            </a:r>
            <a:r>
              <a:rPr lang="zh-TW" altLang="en-US" sz="1400" dirty="0">
                <a:latin typeface="+mn-ea"/>
              </a:rPr>
              <a:t>並</a:t>
            </a:r>
            <a:endParaRPr lang="en-US" altLang="zh-TW" sz="1400" dirty="0">
              <a:latin typeface="+mn-ea"/>
            </a:endParaRPr>
          </a:p>
          <a:p>
            <a:pPr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1400" dirty="0">
                <a:latin typeface="+mn-ea"/>
              </a:rPr>
              <a:t>上傳</a:t>
            </a:r>
            <a:r>
              <a:rPr lang="en-US" altLang="zh-TW" sz="1400" dirty="0">
                <a:latin typeface="+mn-ea"/>
              </a:rPr>
              <a:t>【</a:t>
            </a:r>
            <a:r>
              <a:rPr lang="zh-TW" altLang="en-US" sz="1400" dirty="0">
                <a:latin typeface="+mn-ea"/>
              </a:rPr>
              <a:t>個人履歷自傳</a:t>
            </a:r>
            <a:r>
              <a:rPr lang="en-US" altLang="zh-TW" sz="1400" dirty="0">
                <a:latin typeface="+mn-ea"/>
              </a:rPr>
              <a:t>】</a:t>
            </a:r>
            <a:endParaRPr lang="zh-TW" altLang="en-US" sz="1400" kern="1200" dirty="0"/>
          </a:p>
        </p:txBody>
      </p:sp>
      <p:sp>
        <p:nvSpPr>
          <p:cNvPr id="8" name="矩形 7"/>
          <p:cNvSpPr/>
          <p:nvPr/>
        </p:nvSpPr>
        <p:spPr>
          <a:xfrm>
            <a:off x="6336575" y="5721029"/>
            <a:ext cx="2556000" cy="684000"/>
          </a:xfrm>
          <a:prstGeom prst="rect">
            <a:avLst/>
          </a:prstGeom>
          <a:solidFill>
            <a:schemeClr val="tx2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7500176"/>
              <a:satOff val="-11253"/>
              <a:lumOff val="-1830"/>
              <a:alphaOff val="0"/>
            </a:schemeClr>
          </a:fillRef>
          <a:effectRef idx="0">
            <a:schemeClr val="accent3">
              <a:hueOff val="7500176"/>
              <a:satOff val="-11253"/>
              <a:lumOff val="-183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000" tIns="34402" rIns="36000" bIns="34402" numCol="1" spcCol="1270" rtlCol="0" anchor="ctr" anchorCtr="0">
            <a:noAutofit/>
          </a:bodyPr>
          <a:lstStyle/>
          <a:p>
            <a:pPr algn="ctr" defTabSz="355600">
              <a:lnSpc>
                <a:spcPct val="90000"/>
              </a:lnSpc>
              <a:spcBef>
                <a:spcPct val="0"/>
              </a:spcBef>
            </a:pPr>
            <a:r>
              <a:rPr lang="zh-TW" altLang="en-US" sz="1400" dirty="0">
                <a:latin typeface="+mn-ea"/>
              </a:rPr>
              <a:t>報到當天</a:t>
            </a:r>
            <a:endParaRPr lang="en-US" altLang="zh-TW" sz="1400" dirty="0">
              <a:latin typeface="+mn-ea"/>
            </a:endParaRPr>
          </a:p>
          <a:p>
            <a:pPr algn="ctr" defTabSz="355600">
              <a:lnSpc>
                <a:spcPct val="90000"/>
              </a:lnSpc>
              <a:spcBef>
                <a:spcPct val="0"/>
              </a:spcBef>
            </a:pPr>
            <a:r>
              <a:rPr lang="zh-TW" altLang="en-US" sz="1400" dirty="0">
                <a:latin typeface="+mn-ea"/>
              </a:rPr>
              <a:t>繳交學校</a:t>
            </a:r>
            <a:r>
              <a:rPr lang="zh-TW" altLang="en-US" sz="1400" dirty="0" smtClean="0">
                <a:latin typeface="+mn-ea"/>
              </a:rPr>
              <a:t>老師親簽</a:t>
            </a:r>
            <a:r>
              <a:rPr lang="en-US" altLang="zh-TW" sz="1400" dirty="0" smtClean="0">
                <a:latin typeface="+mn-ea"/>
              </a:rPr>
              <a:t>【</a:t>
            </a:r>
            <a:r>
              <a:rPr lang="zh-TW" altLang="en-US" sz="1400" dirty="0" smtClean="0">
                <a:latin typeface="+mn-ea"/>
              </a:rPr>
              <a:t>推薦信</a:t>
            </a:r>
            <a:r>
              <a:rPr lang="en-US" altLang="zh-TW" sz="1400" dirty="0">
                <a:latin typeface="+mn-ea"/>
              </a:rPr>
              <a:t>】</a:t>
            </a:r>
          </a:p>
          <a:p>
            <a:pPr algn="ctr" defTabSz="355600">
              <a:lnSpc>
                <a:spcPct val="90000"/>
              </a:lnSpc>
              <a:spcBef>
                <a:spcPct val="0"/>
              </a:spcBef>
            </a:pPr>
            <a:r>
              <a:rPr lang="zh-TW" altLang="en-US" sz="1400" dirty="0">
                <a:latin typeface="+mn-ea"/>
              </a:rPr>
              <a:t>親簽</a:t>
            </a:r>
            <a:r>
              <a:rPr lang="en-US" altLang="zh-TW" sz="1400" dirty="0">
                <a:latin typeface="+mn-ea"/>
              </a:rPr>
              <a:t>【</a:t>
            </a:r>
            <a:r>
              <a:rPr lang="zh-TW" altLang="en-US" sz="1400" dirty="0">
                <a:latin typeface="+mn-ea"/>
              </a:rPr>
              <a:t>資料收集與保密同意書</a:t>
            </a:r>
            <a:r>
              <a:rPr lang="en-US" altLang="zh-TW" sz="1400" dirty="0">
                <a:latin typeface="+mn-ea"/>
              </a:rPr>
              <a:t>】</a:t>
            </a:r>
          </a:p>
        </p:txBody>
      </p:sp>
      <p:sp>
        <p:nvSpPr>
          <p:cNvPr id="9" name="向右箭號圖說文字 8"/>
          <p:cNvSpPr/>
          <p:nvPr/>
        </p:nvSpPr>
        <p:spPr>
          <a:xfrm>
            <a:off x="5292080" y="5720260"/>
            <a:ext cx="1044000" cy="684000"/>
          </a:xfrm>
          <a:prstGeom prst="rightArrowCallout">
            <a:avLst>
              <a:gd name="adj1" fmla="val 42970"/>
              <a:gd name="adj2" fmla="val 36980"/>
              <a:gd name="adj3" fmla="val 25000"/>
              <a:gd name="adj4" fmla="val 81618"/>
            </a:avLst>
          </a:prstGeom>
          <a:solidFill>
            <a:schemeClr val="tx2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7500176"/>
              <a:satOff val="-11253"/>
              <a:lumOff val="-1830"/>
              <a:alphaOff val="0"/>
            </a:schemeClr>
          </a:fillRef>
          <a:effectRef idx="0">
            <a:schemeClr val="accent3">
              <a:hueOff val="7500176"/>
              <a:satOff val="-11253"/>
              <a:lumOff val="-183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000" tIns="34402" rIns="36000" bIns="34402" numCol="1" spcCol="1270" rtlCol="0" anchor="ctr" anchorCtr="0">
            <a:noAutofit/>
          </a:bodyPr>
          <a:lstStyle/>
          <a:p>
            <a:pPr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1400" dirty="0">
                <a:latin typeface="+mn-ea"/>
              </a:rPr>
              <a:t>基金會</a:t>
            </a:r>
            <a:endParaRPr lang="en-US" altLang="zh-TW" sz="1400" dirty="0">
              <a:latin typeface="+mn-ea"/>
            </a:endParaRPr>
          </a:p>
          <a:p>
            <a:pPr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1400" dirty="0">
                <a:latin typeface="+mn-ea"/>
              </a:rPr>
              <a:t>通知錄取 </a:t>
            </a:r>
            <a:endParaRPr lang="zh-TW" altLang="en-US" sz="1400" kern="1200" dirty="0"/>
          </a:p>
        </p:txBody>
      </p:sp>
    </p:spTree>
    <p:extLst>
      <p:ext uri="{BB962C8B-B14F-4D97-AF65-F5344CB8AC3E}">
        <p14:creationId xmlns:p14="http://schemas.microsoft.com/office/powerpoint/2010/main" val="122102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2801" y="1671192"/>
            <a:ext cx="3371199" cy="4726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342931" y="274638"/>
            <a:ext cx="8405533" cy="826969"/>
          </a:xfrm>
        </p:spPr>
        <p:txBody>
          <a:bodyPr>
            <a:normAutofit/>
          </a:bodyPr>
          <a:lstStyle/>
          <a:p>
            <a:r>
              <a:rPr lang="zh-TW" altLang="en-US" b="1" dirty="0" smtClean="0"/>
              <a:t>報名流程</a:t>
            </a:r>
            <a:endParaRPr lang="zh-TW" altLang="en-US" sz="2400" b="1" dirty="0"/>
          </a:p>
        </p:txBody>
      </p:sp>
      <p:sp>
        <p:nvSpPr>
          <p:cNvPr id="4" name="矩形 3"/>
          <p:cNvSpPr/>
          <p:nvPr/>
        </p:nvSpPr>
        <p:spPr>
          <a:xfrm>
            <a:off x="1319239" y="1260587"/>
            <a:ext cx="2088000" cy="3600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b="1" dirty="0">
                <a:solidFill>
                  <a:prstClr val="white"/>
                </a:solidFill>
                <a:latin typeface="微軟正黑體" pitchFamily="34" charset="-120"/>
              </a:rPr>
              <a:t>學生</a:t>
            </a:r>
          </a:p>
        </p:txBody>
      </p:sp>
      <p:sp>
        <p:nvSpPr>
          <p:cNvPr id="5" name="矩形 4"/>
          <p:cNvSpPr/>
          <p:nvPr/>
        </p:nvSpPr>
        <p:spPr>
          <a:xfrm>
            <a:off x="4081041" y="1263980"/>
            <a:ext cx="2088000" cy="3600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b="1" dirty="0">
                <a:solidFill>
                  <a:prstClr val="white"/>
                </a:solidFill>
                <a:latin typeface="微軟正黑體" pitchFamily="34" charset="-120"/>
              </a:rPr>
              <a:t>學校</a:t>
            </a:r>
          </a:p>
        </p:txBody>
      </p:sp>
      <p:sp>
        <p:nvSpPr>
          <p:cNvPr id="6" name="矩形 5"/>
          <p:cNvSpPr/>
          <p:nvPr/>
        </p:nvSpPr>
        <p:spPr>
          <a:xfrm>
            <a:off x="6732472" y="1260587"/>
            <a:ext cx="2088000" cy="3600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b="1" dirty="0">
                <a:solidFill>
                  <a:prstClr val="white"/>
                </a:solidFill>
                <a:latin typeface="微軟正黑體" pitchFamily="34" charset="-120"/>
              </a:rPr>
              <a:t>基金會</a:t>
            </a:r>
          </a:p>
        </p:txBody>
      </p:sp>
      <p:sp>
        <p:nvSpPr>
          <p:cNvPr id="7" name="文字方塊 6"/>
          <p:cNvSpPr txBox="1"/>
          <p:nvPr/>
        </p:nvSpPr>
        <p:spPr>
          <a:xfrm>
            <a:off x="4038832" y="1738656"/>
            <a:ext cx="2088000" cy="28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tIns="18000" bIns="18000" rtlCol="0" anchor="ctr">
            <a:spAutoFit/>
          </a:bodyPr>
          <a:lstStyle/>
          <a:p>
            <a:pPr algn="ctr"/>
            <a:r>
              <a:rPr lang="zh-TW" altLang="en-US" sz="1300" b="1" dirty="0">
                <a:solidFill>
                  <a:prstClr val="black"/>
                </a:solidFill>
                <a:latin typeface="微軟正黑體" pitchFamily="34" charset="-120"/>
              </a:rPr>
              <a:t>學校招生宣傳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1331872" y="2705151"/>
            <a:ext cx="2088000" cy="6365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lIns="36000" tIns="18000" rIns="36000" bIns="18000" rtlCol="0">
            <a:spAutoFit/>
          </a:bodyPr>
          <a:lstStyle/>
          <a:p>
            <a:pPr algn="ctr"/>
            <a:r>
              <a:rPr lang="zh-TW" altLang="en-US" sz="1300" b="1" dirty="0">
                <a:solidFill>
                  <a:prstClr val="black"/>
                </a:solidFill>
                <a:latin typeface="微軟正黑體" pitchFamily="34" charset="-120"/>
              </a:rPr>
              <a:t>閱讀</a:t>
            </a:r>
            <a:r>
              <a:rPr lang="zh-TW" altLang="zh-TW" sz="1300" dirty="0">
                <a:solidFill>
                  <a:prstClr val="black"/>
                </a:solidFill>
              </a:rPr>
              <a:t>【</a:t>
            </a:r>
            <a:r>
              <a:rPr lang="zh-TW" altLang="en-US" sz="1300" b="1" dirty="0">
                <a:solidFill>
                  <a:prstClr val="black"/>
                </a:solidFill>
                <a:latin typeface="微軟正黑體" pitchFamily="34" charset="-120"/>
              </a:rPr>
              <a:t>計畫簡章</a:t>
            </a:r>
            <a:r>
              <a:rPr lang="zh-TW" altLang="zh-TW" sz="1300" dirty="0">
                <a:solidFill>
                  <a:prstClr val="black"/>
                </a:solidFill>
              </a:rPr>
              <a:t>】</a:t>
            </a:r>
            <a:r>
              <a:rPr lang="zh-TW" altLang="en-US" sz="1300" b="1" dirty="0">
                <a:solidFill>
                  <a:prstClr val="black"/>
                </a:solidFill>
                <a:latin typeface="微軟正黑體" pitchFamily="34" charset="-120"/>
              </a:rPr>
              <a:t>及</a:t>
            </a:r>
            <a:endParaRPr lang="en-US" altLang="zh-TW" sz="1300" b="1" dirty="0">
              <a:solidFill>
                <a:prstClr val="black"/>
              </a:solidFill>
              <a:latin typeface="微軟正黑體" pitchFamily="34" charset="-120"/>
            </a:endParaRPr>
          </a:p>
          <a:p>
            <a:pPr algn="ctr"/>
            <a:r>
              <a:rPr lang="zh-TW" altLang="zh-TW" sz="1300" dirty="0">
                <a:solidFill>
                  <a:prstClr val="black"/>
                </a:solidFill>
              </a:rPr>
              <a:t>【</a:t>
            </a:r>
            <a:r>
              <a:rPr lang="zh-TW" altLang="en-US" sz="1300" b="1" dirty="0">
                <a:solidFill>
                  <a:prstClr val="black"/>
                </a:solidFill>
                <a:latin typeface="微軟正黑體" pitchFamily="34" charset="-120"/>
              </a:rPr>
              <a:t>資料收集與保密同意書</a:t>
            </a:r>
            <a:r>
              <a:rPr lang="zh-TW" altLang="zh-TW" sz="1300" dirty="0">
                <a:solidFill>
                  <a:prstClr val="black"/>
                </a:solidFill>
              </a:rPr>
              <a:t>】</a:t>
            </a:r>
            <a:endParaRPr lang="en-US" altLang="zh-TW" sz="1300" b="1" dirty="0">
              <a:solidFill>
                <a:prstClr val="black"/>
              </a:solidFill>
              <a:latin typeface="微軟正黑體" pitchFamily="34" charset="-120"/>
            </a:endParaRPr>
          </a:p>
          <a:p>
            <a:pPr algn="ctr"/>
            <a:r>
              <a:rPr lang="zh-TW" altLang="en-US" sz="1300" b="1" dirty="0" smtClean="0">
                <a:solidFill>
                  <a:prstClr val="black"/>
                </a:solidFill>
                <a:latin typeface="微軟正黑體" pitchFamily="34" charset="-120"/>
              </a:rPr>
              <a:t>準備</a:t>
            </a:r>
            <a:r>
              <a:rPr lang="zh-TW" altLang="zh-TW" sz="1300" dirty="0" smtClean="0">
                <a:solidFill>
                  <a:prstClr val="black"/>
                </a:solidFill>
              </a:rPr>
              <a:t>【</a:t>
            </a:r>
            <a:r>
              <a:rPr lang="zh-TW" altLang="en-US" sz="1300" b="1" dirty="0">
                <a:solidFill>
                  <a:prstClr val="black"/>
                </a:solidFill>
                <a:latin typeface="微軟正黑體" pitchFamily="34" charset="-120"/>
              </a:rPr>
              <a:t>個人履歷自傳</a:t>
            </a:r>
            <a:r>
              <a:rPr lang="zh-TW" altLang="zh-TW" sz="1300" dirty="0">
                <a:solidFill>
                  <a:prstClr val="black"/>
                </a:solidFill>
              </a:rPr>
              <a:t>】</a:t>
            </a:r>
            <a:endParaRPr lang="zh-TW" altLang="en-US" sz="1300" b="1" dirty="0">
              <a:solidFill>
                <a:prstClr val="black"/>
              </a:solidFill>
              <a:latin typeface="微軟正黑體" pitchFamily="34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1319471" y="3589721"/>
            <a:ext cx="2088000" cy="43646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tIns="18000" bIns="18000" rtlCol="0">
            <a:spAutoFit/>
          </a:bodyPr>
          <a:lstStyle/>
          <a:p>
            <a:pPr algn="ctr"/>
            <a:r>
              <a:rPr lang="zh-TW" altLang="en-US" sz="1300" b="1" dirty="0">
                <a:solidFill>
                  <a:prstClr val="black"/>
                </a:solidFill>
                <a:latin typeface="微軟正黑體" pitchFamily="34" charset="-120"/>
              </a:rPr>
              <a:t>掃描</a:t>
            </a:r>
            <a:r>
              <a:rPr lang="en-US" altLang="zh-TW" sz="1300" b="1" dirty="0">
                <a:solidFill>
                  <a:prstClr val="black"/>
                </a:solidFill>
                <a:latin typeface="微軟正黑體" pitchFamily="34" charset="-120"/>
              </a:rPr>
              <a:t>QR code</a:t>
            </a:r>
            <a:r>
              <a:rPr lang="zh-TW" altLang="en-US" sz="1300" b="1" dirty="0">
                <a:solidFill>
                  <a:prstClr val="black"/>
                </a:solidFill>
                <a:latin typeface="微軟正黑體" pitchFamily="34" charset="-120"/>
              </a:rPr>
              <a:t>進行線上報名並上傳</a:t>
            </a:r>
            <a:r>
              <a:rPr lang="zh-TW" altLang="zh-TW" sz="1300" dirty="0">
                <a:solidFill>
                  <a:prstClr val="black"/>
                </a:solidFill>
              </a:rPr>
              <a:t>【</a:t>
            </a:r>
            <a:r>
              <a:rPr lang="zh-TW" altLang="en-US" sz="1300" b="1" dirty="0">
                <a:solidFill>
                  <a:prstClr val="black"/>
                </a:solidFill>
                <a:latin typeface="微軟正黑體" pitchFamily="34" charset="-120"/>
              </a:rPr>
              <a:t>個人履歷自傳</a:t>
            </a:r>
            <a:r>
              <a:rPr lang="zh-TW" altLang="zh-TW" sz="1300" dirty="0" smtClean="0">
                <a:solidFill>
                  <a:prstClr val="black"/>
                </a:solidFill>
              </a:rPr>
              <a:t>】</a:t>
            </a:r>
            <a:r>
              <a:rPr lang="zh-TW" altLang="en-US" sz="1300" b="1" dirty="0" smtClean="0">
                <a:solidFill>
                  <a:prstClr val="black"/>
                </a:solidFill>
                <a:latin typeface="微軟正黑體" pitchFamily="34" charset="-120"/>
              </a:rPr>
              <a:t> </a:t>
            </a:r>
            <a:endParaRPr lang="zh-TW" altLang="en-US" sz="1300" b="1" dirty="0">
              <a:solidFill>
                <a:prstClr val="black"/>
              </a:solidFill>
              <a:latin typeface="微軟正黑體" pitchFamily="34" charset="-12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6732472" y="4807314"/>
            <a:ext cx="2088000" cy="324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tIns="18000" bIns="18000" rtlCol="0" anchor="ctr">
            <a:spAutoFit/>
          </a:bodyPr>
          <a:lstStyle/>
          <a:p>
            <a:pPr algn="ctr"/>
            <a:r>
              <a:rPr lang="zh-TW" altLang="en-US" sz="1300" b="1" dirty="0">
                <a:solidFill>
                  <a:prstClr val="black"/>
                </a:solidFill>
                <a:latin typeface="微軟正黑體" pitchFamily="34" charset="-120"/>
              </a:rPr>
              <a:t>收到學生報名資料</a:t>
            </a:r>
            <a:endParaRPr lang="en-US" altLang="zh-TW" sz="1300" b="1" dirty="0">
              <a:solidFill>
                <a:prstClr val="black"/>
              </a:solidFill>
              <a:latin typeface="微軟正黑體" pitchFamily="34" charset="-120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6732472" y="5934585"/>
            <a:ext cx="2088000" cy="28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tIns="18000" bIns="18000" rtlCol="0" anchor="ctr">
            <a:spAutoFit/>
          </a:bodyPr>
          <a:lstStyle/>
          <a:p>
            <a:pPr algn="ctr"/>
            <a:r>
              <a:rPr lang="zh-TW" altLang="en-US" sz="1300" b="1" dirty="0">
                <a:latin typeface="微軟正黑體" pitchFamily="34" charset="-120"/>
              </a:rPr>
              <a:t>通知錄取學生</a:t>
            </a:r>
          </a:p>
        </p:txBody>
      </p:sp>
      <p:sp>
        <p:nvSpPr>
          <p:cNvPr id="15" name="向下箭號 14"/>
          <p:cNvSpPr/>
          <p:nvPr/>
        </p:nvSpPr>
        <p:spPr>
          <a:xfrm>
            <a:off x="2219455" y="3359600"/>
            <a:ext cx="288032" cy="216000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200">
              <a:solidFill>
                <a:prstClr val="white"/>
              </a:solidFill>
              <a:latin typeface="微軟正黑體" pitchFamily="34" charset="-120"/>
            </a:endParaRPr>
          </a:p>
        </p:txBody>
      </p:sp>
      <p:sp>
        <p:nvSpPr>
          <p:cNvPr id="16" name="向下箭號 15"/>
          <p:cNvSpPr/>
          <p:nvPr/>
        </p:nvSpPr>
        <p:spPr>
          <a:xfrm>
            <a:off x="5161161" y="2770115"/>
            <a:ext cx="288032" cy="1476000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200">
              <a:solidFill>
                <a:prstClr val="white"/>
              </a:solidFill>
              <a:latin typeface="微軟正黑體" pitchFamily="34" charset="-120"/>
            </a:endParaRPr>
          </a:p>
        </p:txBody>
      </p:sp>
      <p:sp>
        <p:nvSpPr>
          <p:cNvPr id="25" name="文字方塊 24"/>
          <p:cNvSpPr txBox="1"/>
          <p:nvPr/>
        </p:nvSpPr>
        <p:spPr>
          <a:xfrm>
            <a:off x="4009033" y="4278082"/>
            <a:ext cx="2088000" cy="43646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tIns="18000" bIns="18000" rtlCol="0" anchor="ctr">
            <a:spAutoFit/>
          </a:bodyPr>
          <a:lstStyle/>
          <a:p>
            <a:pPr algn="ctr"/>
            <a:r>
              <a:rPr lang="zh-TW" altLang="en-US" sz="1300" b="1" dirty="0">
                <a:solidFill>
                  <a:prstClr val="black"/>
                </a:solidFill>
                <a:latin typeface="微軟正黑體" pitchFamily="34" charset="-120"/>
              </a:rPr>
              <a:t>老師追蹤與確認</a:t>
            </a:r>
          </a:p>
          <a:p>
            <a:pPr algn="ctr"/>
            <a:r>
              <a:rPr lang="zh-TW" altLang="en-US" sz="1300" b="1" dirty="0">
                <a:solidFill>
                  <a:prstClr val="black"/>
                </a:solidFill>
                <a:latin typeface="微軟正黑體" pitchFamily="34" charset="-120"/>
              </a:rPr>
              <a:t>學生完成報名表</a:t>
            </a:r>
          </a:p>
        </p:txBody>
      </p:sp>
      <p:sp>
        <p:nvSpPr>
          <p:cNvPr id="30" name="向下箭號 29"/>
          <p:cNvSpPr/>
          <p:nvPr/>
        </p:nvSpPr>
        <p:spPr>
          <a:xfrm>
            <a:off x="7668576" y="5149067"/>
            <a:ext cx="288032" cy="216000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200">
              <a:solidFill>
                <a:prstClr val="white"/>
              </a:solidFill>
              <a:latin typeface="微軟正黑體" pitchFamily="34" charset="-120"/>
            </a:endParaRPr>
          </a:p>
        </p:txBody>
      </p:sp>
      <p:sp>
        <p:nvSpPr>
          <p:cNvPr id="31" name="左-右雙向箭號 30"/>
          <p:cNvSpPr/>
          <p:nvPr/>
        </p:nvSpPr>
        <p:spPr>
          <a:xfrm flipH="1">
            <a:off x="3432418" y="4352312"/>
            <a:ext cx="540000" cy="288000"/>
          </a:xfrm>
          <a:prstGeom prst="left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200">
              <a:solidFill>
                <a:prstClr val="white"/>
              </a:solidFill>
              <a:latin typeface="微軟正黑體" pitchFamily="34" charset="-120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251520" y="1264597"/>
            <a:ext cx="792000" cy="360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zh-TW" altLang="en-US" sz="1700" b="1" dirty="0">
                <a:solidFill>
                  <a:prstClr val="white"/>
                </a:solidFill>
                <a:latin typeface="微軟正黑體" pitchFamily="34" charset="-120"/>
              </a:rPr>
              <a:t>時程</a:t>
            </a:r>
          </a:p>
        </p:txBody>
      </p:sp>
      <p:sp>
        <p:nvSpPr>
          <p:cNvPr id="37" name="文字方塊 36"/>
          <p:cNvSpPr txBox="1"/>
          <p:nvPr/>
        </p:nvSpPr>
        <p:spPr>
          <a:xfrm>
            <a:off x="1319239" y="4288683"/>
            <a:ext cx="2088000" cy="43646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tIns="18000" bIns="18000" rtlCol="0" anchor="ctr">
            <a:spAutoFit/>
          </a:bodyPr>
          <a:lstStyle>
            <a:defPPr>
              <a:defRPr lang="zh-TW"/>
            </a:defPPr>
            <a:lvl1pPr algn="ctr">
              <a:defRPr sz="1300" b="1">
                <a:latin typeface="微軟正黑體" pitchFamily="34" charset="-120"/>
                <a:ea typeface="微軟正黑體" pitchFamily="34" charset="-120"/>
              </a:defRPr>
            </a:lvl1pPr>
          </a:lstStyle>
          <a:p>
            <a:r>
              <a:rPr lang="zh-TW" altLang="en-US" dirty="0">
                <a:solidFill>
                  <a:prstClr val="black"/>
                </a:solidFill>
              </a:rPr>
              <a:t>學生完成報名</a:t>
            </a:r>
            <a:endParaRPr lang="en-US" altLang="zh-TW" dirty="0">
              <a:solidFill>
                <a:prstClr val="black"/>
              </a:solidFill>
            </a:endParaRPr>
          </a:p>
          <a:p>
            <a:r>
              <a:rPr lang="zh-TW" altLang="en-US" dirty="0">
                <a:solidFill>
                  <a:prstClr val="black"/>
                </a:solidFill>
              </a:rPr>
              <a:t>並回報老師</a:t>
            </a:r>
          </a:p>
        </p:txBody>
      </p:sp>
      <p:sp>
        <p:nvSpPr>
          <p:cNvPr id="38" name="向下箭號 37"/>
          <p:cNvSpPr/>
          <p:nvPr/>
        </p:nvSpPr>
        <p:spPr>
          <a:xfrm>
            <a:off x="2227839" y="4044993"/>
            <a:ext cx="288032" cy="216000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200">
              <a:solidFill>
                <a:prstClr val="white"/>
              </a:solidFill>
              <a:latin typeface="微軟正黑體" pitchFamily="34" charset="-120"/>
            </a:endParaRPr>
          </a:p>
        </p:txBody>
      </p:sp>
      <p:sp>
        <p:nvSpPr>
          <p:cNvPr id="41" name="文字方塊 40"/>
          <p:cNvSpPr txBox="1"/>
          <p:nvPr/>
        </p:nvSpPr>
        <p:spPr>
          <a:xfrm>
            <a:off x="324488" y="1751416"/>
            <a:ext cx="648072" cy="331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lIns="72000" rIns="72000" rtlCol="0" anchor="ctr">
            <a:spAutoFit/>
          </a:bodyPr>
          <a:lstStyle>
            <a:defPPr>
              <a:defRPr lang="zh-TW"/>
            </a:defPPr>
            <a:lvl1pPr algn="ctr">
              <a:defRPr sz="1400"/>
            </a:lvl1pPr>
          </a:lstStyle>
          <a:p>
            <a:r>
              <a:rPr lang="en-US" altLang="zh-TW" dirty="0">
                <a:solidFill>
                  <a:prstClr val="black"/>
                </a:solidFill>
              </a:rPr>
              <a:t>10/1</a:t>
            </a:r>
          </a:p>
          <a:p>
            <a:endParaRPr lang="en-US" altLang="zh-TW" dirty="0">
              <a:solidFill>
                <a:prstClr val="black"/>
              </a:solidFill>
            </a:endParaRPr>
          </a:p>
          <a:p>
            <a:endParaRPr lang="en-US" altLang="zh-TW" dirty="0">
              <a:solidFill>
                <a:prstClr val="black"/>
              </a:solidFill>
            </a:endParaRPr>
          </a:p>
          <a:p>
            <a:endParaRPr lang="en-US" altLang="zh-TW" dirty="0">
              <a:solidFill>
                <a:prstClr val="black"/>
              </a:solidFill>
            </a:endParaRPr>
          </a:p>
          <a:p>
            <a:endParaRPr lang="en-US" altLang="zh-TW" dirty="0">
              <a:solidFill>
                <a:prstClr val="black"/>
              </a:solidFill>
            </a:endParaRPr>
          </a:p>
          <a:p>
            <a:r>
              <a:rPr lang="en-US" altLang="zh-TW" dirty="0">
                <a:solidFill>
                  <a:prstClr val="black"/>
                </a:solidFill>
              </a:rPr>
              <a:t/>
            </a:r>
            <a:br>
              <a:rPr lang="en-US" altLang="zh-TW" dirty="0">
                <a:solidFill>
                  <a:prstClr val="black"/>
                </a:solidFill>
              </a:rPr>
            </a:br>
            <a:endParaRPr lang="en-US" altLang="zh-TW" dirty="0">
              <a:solidFill>
                <a:prstClr val="black"/>
              </a:solidFill>
            </a:endParaRPr>
          </a:p>
          <a:p>
            <a:endParaRPr lang="en-US" altLang="zh-TW" dirty="0">
              <a:solidFill>
                <a:prstClr val="black"/>
              </a:solidFill>
            </a:endParaRPr>
          </a:p>
          <a:p>
            <a:endParaRPr lang="en-US" altLang="zh-TW" dirty="0">
              <a:solidFill>
                <a:prstClr val="black"/>
              </a:solidFill>
            </a:endParaRPr>
          </a:p>
          <a:p>
            <a:endParaRPr lang="en-US" altLang="zh-TW" dirty="0">
              <a:solidFill>
                <a:prstClr val="black"/>
              </a:solidFill>
            </a:endParaRPr>
          </a:p>
          <a:p>
            <a:endParaRPr lang="en-US" altLang="zh-TW" dirty="0">
              <a:solidFill>
                <a:prstClr val="black"/>
              </a:solidFill>
            </a:endParaRPr>
          </a:p>
          <a:p>
            <a:endParaRPr lang="en-US" altLang="zh-TW" dirty="0">
              <a:solidFill>
                <a:prstClr val="black"/>
              </a:solidFill>
            </a:endParaRPr>
          </a:p>
          <a:p>
            <a:endParaRPr lang="en-US" altLang="zh-TW" sz="600" dirty="0">
              <a:solidFill>
                <a:prstClr val="black"/>
              </a:solidFill>
            </a:endParaRPr>
          </a:p>
          <a:p>
            <a:endParaRPr lang="en-US" altLang="zh-TW" dirty="0">
              <a:solidFill>
                <a:prstClr val="black"/>
              </a:solidFill>
            </a:endParaRPr>
          </a:p>
          <a:p>
            <a:endParaRPr lang="en-US" altLang="zh-TW" dirty="0">
              <a:solidFill>
                <a:prstClr val="black"/>
              </a:solidFill>
            </a:endParaRPr>
          </a:p>
          <a:p>
            <a:r>
              <a:rPr lang="en-US" altLang="zh-TW" dirty="0">
                <a:solidFill>
                  <a:prstClr val="black"/>
                </a:solidFill>
              </a:rPr>
              <a:t>10/19</a:t>
            </a:r>
            <a:endParaRPr lang="zh-TW" altLang="en-US" dirty="0">
              <a:solidFill>
                <a:prstClr val="black"/>
              </a:solidFill>
            </a:endParaRPr>
          </a:p>
        </p:txBody>
      </p:sp>
      <p:cxnSp>
        <p:nvCxnSpPr>
          <p:cNvPr id="44" name="直線接點 43"/>
          <p:cNvCxnSpPr/>
          <p:nvPr/>
        </p:nvCxnSpPr>
        <p:spPr>
          <a:xfrm>
            <a:off x="251520" y="5157192"/>
            <a:ext cx="86400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單箭頭接點 45"/>
          <p:cNvCxnSpPr/>
          <p:nvPr/>
        </p:nvCxnSpPr>
        <p:spPr>
          <a:xfrm flipH="1">
            <a:off x="640630" y="2215317"/>
            <a:ext cx="7894" cy="2520000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文字方塊 34"/>
          <p:cNvSpPr txBox="1"/>
          <p:nvPr/>
        </p:nvSpPr>
        <p:spPr>
          <a:xfrm>
            <a:off x="1331640" y="2085895"/>
            <a:ext cx="2088000" cy="288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lIns="36000" tIns="18000" rIns="36000" bIns="18000" rtlCol="0" anchor="ctr">
            <a:spAutoFit/>
          </a:bodyPr>
          <a:lstStyle/>
          <a:p>
            <a:pPr algn="ctr"/>
            <a:r>
              <a:rPr lang="zh-TW" altLang="en-US" sz="1300" b="1" dirty="0">
                <a:solidFill>
                  <a:prstClr val="black"/>
                </a:solidFill>
                <a:latin typeface="微軟正黑體" pitchFamily="34" charset="-120"/>
              </a:rPr>
              <a:t>向學校老師申請報名</a:t>
            </a:r>
          </a:p>
        </p:txBody>
      </p:sp>
      <p:sp>
        <p:nvSpPr>
          <p:cNvPr id="45" name="上彎箭號 44"/>
          <p:cNvSpPr/>
          <p:nvPr/>
        </p:nvSpPr>
        <p:spPr>
          <a:xfrm rot="16200000" flipH="1">
            <a:off x="4157057" y="1337362"/>
            <a:ext cx="324000" cy="1728000"/>
          </a:xfrm>
          <a:prstGeom prst="bentUpArrow">
            <a:avLst>
              <a:gd name="adj1" fmla="val 43688"/>
              <a:gd name="adj2" fmla="val 41613"/>
              <a:gd name="adj3" fmla="val 47151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200">
              <a:solidFill>
                <a:prstClr val="white"/>
              </a:solidFill>
              <a:latin typeface="微軟正黑體" pitchFamily="34" charset="-120"/>
            </a:endParaRPr>
          </a:p>
        </p:txBody>
      </p:sp>
      <p:sp>
        <p:nvSpPr>
          <p:cNvPr id="48" name="上彎箭號 47"/>
          <p:cNvSpPr/>
          <p:nvPr/>
        </p:nvSpPr>
        <p:spPr>
          <a:xfrm rot="5400000">
            <a:off x="3007917" y="1681792"/>
            <a:ext cx="324000" cy="1728000"/>
          </a:xfrm>
          <a:prstGeom prst="bentUpArrow">
            <a:avLst>
              <a:gd name="adj1" fmla="val 43688"/>
              <a:gd name="adj2" fmla="val 41613"/>
              <a:gd name="adj3" fmla="val 47151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200">
              <a:solidFill>
                <a:prstClr val="white"/>
              </a:solidFill>
              <a:latin typeface="微軟正黑體" pitchFamily="34" charset="-120"/>
            </a:endParaRPr>
          </a:p>
        </p:txBody>
      </p:sp>
      <p:sp>
        <p:nvSpPr>
          <p:cNvPr id="49" name="上彎箭號 48"/>
          <p:cNvSpPr/>
          <p:nvPr/>
        </p:nvSpPr>
        <p:spPr>
          <a:xfrm rot="16200000" flipH="1">
            <a:off x="4040127" y="2189105"/>
            <a:ext cx="324000" cy="1486021"/>
          </a:xfrm>
          <a:prstGeom prst="bentUpArrow">
            <a:avLst>
              <a:gd name="adj1" fmla="val 43688"/>
              <a:gd name="adj2" fmla="val 41613"/>
              <a:gd name="adj3" fmla="val 47151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200">
              <a:solidFill>
                <a:prstClr val="white"/>
              </a:solidFill>
              <a:latin typeface="微軟正黑體" pitchFamily="34" charset="-120"/>
            </a:endParaRPr>
          </a:p>
        </p:txBody>
      </p:sp>
      <p:sp>
        <p:nvSpPr>
          <p:cNvPr id="3" name="向右箭號 2"/>
          <p:cNvSpPr/>
          <p:nvPr/>
        </p:nvSpPr>
        <p:spPr>
          <a:xfrm rot="5400000">
            <a:off x="1572315" y="5376375"/>
            <a:ext cx="1577522" cy="360000"/>
          </a:xfrm>
          <a:prstGeom prst="striped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200">
              <a:solidFill>
                <a:prstClr val="white"/>
              </a:solidFill>
              <a:latin typeface="微軟正黑體" pitchFamily="34" charset="-120"/>
            </a:endParaRPr>
          </a:p>
        </p:txBody>
      </p:sp>
      <p:sp>
        <p:nvSpPr>
          <p:cNvPr id="52" name="文字方塊 51"/>
          <p:cNvSpPr txBox="1"/>
          <p:nvPr/>
        </p:nvSpPr>
        <p:spPr>
          <a:xfrm>
            <a:off x="4045153" y="2446505"/>
            <a:ext cx="2088000" cy="28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lIns="0" tIns="18000" rIns="0" bIns="18000" rtlCol="0" anchor="ctr">
            <a:spAutoFit/>
          </a:bodyPr>
          <a:lstStyle/>
          <a:p>
            <a:pPr algn="ctr"/>
            <a:r>
              <a:rPr lang="zh-TW" altLang="en-US" sz="1300" b="1" dirty="0">
                <a:solidFill>
                  <a:prstClr val="black"/>
                </a:solidFill>
                <a:latin typeface="微軟正黑體" pitchFamily="34" charset="-120"/>
              </a:rPr>
              <a:t>老師提供推薦信</a:t>
            </a:r>
            <a:r>
              <a:rPr lang="en-US" altLang="zh-TW" sz="1050" b="1" dirty="0">
                <a:solidFill>
                  <a:prstClr val="black"/>
                </a:solidFill>
                <a:latin typeface="微軟正黑體" pitchFamily="34" charset="-120"/>
              </a:rPr>
              <a:t>(</a:t>
            </a:r>
            <a:r>
              <a:rPr lang="zh-TW" altLang="en-US" sz="1050" b="1" dirty="0">
                <a:solidFill>
                  <a:prstClr val="black"/>
                </a:solidFill>
                <a:latin typeface="微軟正黑體" pitchFamily="34" charset="-120"/>
              </a:rPr>
              <a:t>含報名方式</a:t>
            </a:r>
            <a:r>
              <a:rPr lang="en-US" altLang="zh-TW" sz="1050" b="1" dirty="0">
                <a:solidFill>
                  <a:prstClr val="black"/>
                </a:solidFill>
                <a:latin typeface="微軟正黑體" pitchFamily="34" charset="-120"/>
              </a:rPr>
              <a:t>)</a:t>
            </a:r>
            <a:endParaRPr lang="zh-TW" altLang="en-US" sz="1050" b="1" dirty="0">
              <a:solidFill>
                <a:prstClr val="black"/>
              </a:solidFill>
              <a:latin typeface="微軟正黑體" pitchFamily="34" charset="-120"/>
            </a:endParaRPr>
          </a:p>
        </p:txBody>
      </p:sp>
      <p:sp>
        <p:nvSpPr>
          <p:cNvPr id="53" name="文字方塊 52"/>
          <p:cNvSpPr txBox="1"/>
          <p:nvPr/>
        </p:nvSpPr>
        <p:spPr>
          <a:xfrm>
            <a:off x="342931" y="5923911"/>
            <a:ext cx="648072" cy="28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lIns="36000" rIns="36000" rtlCol="0" anchor="ctr">
            <a:spAutoFit/>
          </a:bodyPr>
          <a:lstStyle/>
          <a:p>
            <a:pPr algn="ctr"/>
            <a:r>
              <a:rPr lang="en-US" altLang="zh-TW" sz="1400" dirty="0">
                <a:solidFill>
                  <a:prstClr val="black"/>
                </a:solidFill>
              </a:rPr>
              <a:t>10/25</a:t>
            </a:r>
            <a:endParaRPr lang="zh-TW" altLang="en-US" sz="1400" dirty="0">
              <a:solidFill>
                <a:prstClr val="black"/>
              </a:solidFill>
            </a:endParaRPr>
          </a:p>
        </p:txBody>
      </p:sp>
      <p:sp>
        <p:nvSpPr>
          <p:cNvPr id="54" name="文字方塊 53"/>
          <p:cNvSpPr txBox="1"/>
          <p:nvPr/>
        </p:nvSpPr>
        <p:spPr>
          <a:xfrm>
            <a:off x="342931" y="6427775"/>
            <a:ext cx="648072" cy="28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lIns="36000" rIns="36000" rtlCol="0" anchor="ctr">
            <a:spAutoFit/>
          </a:bodyPr>
          <a:lstStyle/>
          <a:p>
            <a:pPr algn="ctr"/>
            <a:r>
              <a:rPr lang="en-US" altLang="zh-TW" sz="1400" dirty="0">
                <a:solidFill>
                  <a:prstClr val="black"/>
                </a:solidFill>
              </a:rPr>
              <a:t>11/25</a:t>
            </a:r>
            <a:endParaRPr lang="zh-TW" altLang="en-US" sz="1400" dirty="0">
              <a:solidFill>
                <a:prstClr val="black"/>
              </a:solidFill>
            </a:endParaRPr>
          </a:p>
        </p:txBody>
      </p:sp>
      <p:cxnSp>
        <p:nvCxnSpPr>
          <p:cNvPr id="55" name="直線接點 54"/>
          <p:cNvCxnSpPr/>
          <p:nvPr/>
        </p:nvCxnSpPr>
        <p:spPr>
          <a:xfrm>
            <a:off x="251520" y="6309320"/>
            <a:ext cx="86400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文字方塊 49"/>
          <p:cNvSpPr txBox="1"/>
          <p:nvPr/>
        </p:nvSpPr>
        <p:spPr>
          <a:xfrm>
            <a:off x="1319239" y="6351354"/>
            <a:ext cx="2088000" cy="43646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tIns="18000" bIns="18000" rtlCol="0">
            <a:spAutoFit/>
          </a:bodyPr>
          <a:lstStyle>
            <a:defPPr>
              <a:defRPr lang="zh-TW"/>
            </a:defPPr>
            <a:lvl1pPr algn="ctr">
              <a:defRPr sz="1300" b="1">
                <a:solidFill>
                  <a:prstClr val="black"/>
                </a:solidFill>
                <a:latin typeface="微軟正黑體" pitchFamily="34" charset="-120"/>
              </a:defRPr>
            </a:lvl1pPr>
          </a:lstStyle>
          <a:p>
            <a:r>
              <a:rPr lang="zh-TW" altLang="en-US" dirty="0"/>
              <a:t>報到當天繳交</a:t>
            </a:r>
          </a:p>
          <a:p>
            <a:r>
              <a:rPr lang="zh-TW" altLang="en-US" dirty="0"/>
              <a:t>學校</a:t>
            </a:r>
            <a:r>
              <a:rPr lang="zh-TW" altLang="en-US" dirty="0" smtClean="0"/>
              <a:t>老師親簽</a:t>
            </a:r>
            <a:r>
              <a:rPr lang="en-US" altLang="zh-TW" dirty="0" smtClean="0"/>
              <a:t>【</a:t>
            </a:r>
            <a:r>
              <a:rPr lang="zh-TW" altLang="en-US" dirty="0" smtClean="0"/>
              <a:t>推薦信</a:t>
            </a:r>
            <a:r>
              <a:rPr lang="en-US" altLang="zh-TW" dirty="0"/>
              <a:t>】</a:t>
            </a:r>
            <a:endParaRPr lang="zh-TW" altLang="en-US" dirty="0"/>
          </a:p>
        </p:txBody>
      </p:sp>
      <p:sp>
        <p:nvSpPr>
          <p:cNvPr id="42" name="上彎箭號 47">
            <a:extLst>
              <a:ext uri="{FF2B5EF4-FFF2-40B4-BE49-F238E27FC236}">
                <a16:creationId xmlns:a16="http://schemas.microsoft.com/office/drawing/2014/main" xmlns="" id="{94325E10-1F2C-4C5D-BF48-9143977F5D47}"/>
              </a:ext>
            </a:extLst>
          </p:cNvPr>
          <p:cNvSpPr/>
          <p:nvPr/>
        </p:nvSpPr>
        <p:spPr>
          <a:xfrm rot="5400000">
            <a:off x="4507942" y="2860662"/>
            <a:ext cx="324000" cy="4125060"/>
          </a:xfrm>
          <a:prstGeom prst="bentUpArrow">
            <a:avLst>
              <a:gd name="adj1" fmla="val 50000"/>
              <a:gd name="adj2" fmla="val 34371"/>
              <a:gd name="adj3" fmla="val 28438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200">
              <a:solidFill>
                <a:prstClr val="white"/>
              </a:solidFill>
              <a:latin typeface="微軟正黑體" pitchFamily="34" charset="-120"/>
            </a:endParaRPr>
          </a:p>
        </p:txBody>
      </p:sp>
      <p:sp>
        <p:nvSpPr>
          <p:cNvPr id="51" name="文字方塊 50">
            <a:extLst>
              <a:ext uri="{FF2B5EF4-FFF2-40B4-BE49-F238E27FC236}">
                <a16:creationId xmlns:a16="http://schemas.microsoft.com/office/drawing/2014/main" xmlns="" id="{075B6240-1DDB-412A-8F8A-F53DA940C044}"/>
              </a:ext>
            </a:extLst>
          </p:cNvPr>
          <p:cNvSpPr txBox="1"/>
          <p:nvPr/>
        </p:nvSpPr>
        <p:spPr>
          <a:xfrm>
            <a:off x="6732472" y="5369675"/>
            <a:ext cx="2088000" cy="28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tIns="18000" bIns="18000" rtlCol="0" anchor="ctr">
            <a:spAutoFit/>
          </a:bodyPr>
          <a:lstStyle/>
          <a:p>
            <a:pPr algn="ctr"/>
            <a:r>
              <a:rPr lang="zh-TW" altLang="en-US" sz="1300" b="1" dirty="0">
                <a:solidFill>
                  <a:prstClr val="black"/>
                </a:solidFill>
                <a:latin typeface="微軟正黑體" pitchFamily="34" charset="-120"/>
              </a:rPr>
              <a:t>進行報名資料審核</a:t>
            </a:r>
            <a:endParaRPr lang="en-US" altLang="zh-TW" sz="1300" b="1" dirty="0">
              <a:solidFill>
                <a:prstClr val="black"/>
              </a:solidFill>
              <a:latin typeface="微軟正黑體" pitchFamily="34" charset="-120"/>
            </a:endParaRPr>
          </a:p>
        </p:txBody>
      </p:sp>
      <p:sp>
        <p:nvSpPr>
          <p:cNvPr id="56" name="向下箭號 29">
            <a:extLst>
              <a:ext uri="{FF2B5EF4-FFF2-40B4-BE49-F238E27FC236}">
                <a16:creationId xmlns:a16="http://schemas.microsoft.com/office/drawing/2014/main" xmlns="" id="{56D92885-9EEE-4EFD-8250-9A334F7666CF}"/>
              </a:ext>
            </a:extLst>
          </p:cNvPr>
          <p:cNvSpPr/>
          <p:nvPr/>
        </p:nvSpPr>
        <p:spPr>
          <a:xfrm>
            <a:off x="7689550" y="5678524"/>
            <a:ext cx="288032" cy="216000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200">
              <a:solidFill>
                <a:prstClr val="white"/>
              </a:solidFill>
              <a:latin typeface="微軟正黑體" pitchFamily="34" charset="-120"/>
            </a:endParaRPr>
          </a:p>
        </p:txBody>
      </p:sp>
      <p:sp>
        <p:nvSpPr>
          <p:cNvPr id="57" name="文字方塊 56">
            <a:extLst>
              <a:ext uri="{FF2B5EF4-FFF2-40B4-BE49-F238E27FC236}">
                <a16:creationId xmlns:a16="http://schemas.microsoft.com/office/drawing/2014/main" xmlns="" id="{44AA116F-4704-4220-9FBA-BD8DEDC45482}"/>
              </a:ext>
            </a:extLst>
          </p:cNvPr>
          <p:cNvSpPr txBox="1"/>
          <p:nvPr/>
        </p:nvSpPr>
        <p:spPr>
          <a:xfrm>
            <a:off x="342931" y="5226338"/>
            <a:ext cx="648072" cy="6309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lIns="36000" rIns="36000" rtlCol="0" anchor="ctr">
            <a:spAutoFit/>
          </a:bodyPr>
          <a:lstStyle/>
          <a:p>
            <a:pPr algn="ctr"/>
            <a:r>
              <a:rPr lang="en-US" altLang="zh-TW" sz="1400" dirty="0">
                <a:solidFill>
                  <a:prstClr val="black"/>
                </a:solidFill>
              </a:rPr>
              <a:t>10/20</a:t>
            </a:r>
          </a:p>
          <a:p>
            <a:pPr algn="ctr"/>
            <a:r>
              <a:rPr lang="zh-TW" altLang="en-US" sz="700" dirty="0">
                <a:solidFill>
                  <a:prstClr val="black"/>
                </a:solidFill>
              </a:rPr>
              <a:t>∣</a:t>
            </a:r>
            <a:endParaRPr lang="en-US" altLang="zh-TW" sz="700" dirty="0">
              <a:solidFill>
                <a:prstClr val="black"/>
              </a:solidFill>
            </a:endParaRPr>
          </a:p>
          <a:p>
            <a:pPr algn="ctr"/>
            <a:r>
              <a:rPr lang="en-US" altLang="zh-TW" sz="1400" dirty="0">
                <a:solidFill>
                  <a:prstClr val="black"/>
                </a:solidFill>
              </a:rPr>
              <a:t>10/24</a:t>
            </a:r>
            <a:endParaRPr lang="zh-TW" alt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252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584736"/>
            <a:ext cx="7848600" cy="612016"/>
          </a:xfrm>
        </p:spPr>
        <p:txBody>
          <a:bodyPr/>
          <a:lstStyle/>
          <a:p>
            <a:pPr algn="ctr"/>
            <a:r>
              <a:rPr lang="zh-TW" altLang="en-US" dirty="0"/>
              <a:t>報名表</a:t>
            </a:r>
            <a:endParaRPr lang="zh-TW" altLang="en-US" dirty="0">
              <a:hlinkClick r:id="rId2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3792" y="1556792"/>
            <a:ext cx="7990656" cy="4896544"/>
          </a:xfrm>
        </p:spPr>
        <p:txBody>
          <a:bodyPr>
            <a:normAutofit/>
          </a:bodyPr>
          <a:lstStyle/>
          <a:p>
            <a:r>
              <a:rPr lang="zh-TW" altLang="zh-TW" b="1" dirty="0"/>
              <a:t>報名前提醒</a:t>
            </a:r>
            <a:endParaRPr lang="en-US" altLang="zh-TW" b="1" dirty="0"/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zh-TW" altLang="zh-TW" sz="1400" dirty="0"/>
              <a:t>是否已詳加閱讀「青年學子展翼計畫簡章」的相關權益與規定</a:t>
            </a:r>
            <a:endParaRPr lang="en-US" altLang="zh-TW" sz="1400" dirty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zh-TW" altLang="zh-TW" sz="1400" dirty="0"/>
              <a:t>是否已</a:t>
            </a:r>
            <a:r>
              <a:rPr lang="zh-TW" altLang="zh-TW" sz="1400" dirty="0" smtClean="0"/>
              <a:t>準備好</a:t>
            </a:r>
            <a:r>
              <a:rPr lang="en-US" altLang="zh-TW" sz="1400" dirty="0"/>
              <a:t>【</a:t>
            </a:r>
            <a:r>
              <a:rPr lang="zh-TW" altLang="en-US" sz="1400" dirty="0"/>
              <a:t>個人履歷自傳電子檔</a:t>
            </a:r>
            <a:r>
              <a:rPr lang="en-US" altLang="zh-TW" sz="1400" dirty="0"/>
              <a:t>】</a:t>
            </a:r>
            <a:r>
              <a:rPr lang="zh-TW" altLang="en-US" sz="1400" dirty="0"/>
              <a:t>與學校老師親簽的</a:t>
            </a:r>
            <a:r>
              <a:rPr lang="en-US" altLang="zh-TW" sz="1400" dirty="0" smtClean="0"/>
              <a:t>【</a:t>
            </a:r>
            <a:r>
              <a:rPr lang="zh-TW" altLang="en-US" sz="1400" dirty="0"/>
              <a:t>推薦信</a:t>
            </a:r>
            <a:r>
              <a:rPr lang="en-US" altLang="zh-TW" sz="1400" dirty="0"/>
              <a:t>】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zh-TW" altLang="en-US" sz="1400" dirty="0"/>
              <a:t>是否閱讀並同意</a:t>
            </a:r>
            <a:r>
              <a:rPr lang="en-US" altLang="zh-TW" sz="1400" dirty="0"/>
              <a:t>【</a:t>
            </a:r>
            <a:r>
              <a:rPr lang="zh-TW" altLang="en-US" sz="1400" dirty="0"/>
              <a:t>資料收集與保密同意書</a:t>
            </a:r>
            <a:r>
              <a:rPr lang="en-US" altLang="zh-TW" sz="1400" dirty="0"/>
              <a:t>】</a:t>
            </a:r>
            <a:r>
              <a:rPr lang="zh-TW" altLang="en-US" sz="1400" dirty="0"/>
              <a:t>，</a:t>
            </a:r>
            <a:r>
              <a:rPr lang="en-US" altLang="zh-TW" sz="1400" dirty="0"/>
              <a:t>11/25</a:t>
            </a:r>
            <a:r>
              <a:rPr lang="zh-TW" altLang="en-US" sz="1400" dirty="0"/>
              <a:t>報到當天親簽同意書</a:t>
            </a:r>
          </a:p>
          <a:p>
            <a:r>
              <a:rPr lang="zh-TW" altLang="zh-TW" b="1" dirty="0" smtClean="0"/>
              <a:t>個人</a:t>
            </a:r>
            <a:r>
              <a:rPr lang="zh-TW" altLang="zh-TW" b="1" dirty="0"/>
              <a:t>報名資料</a:t>
            </a:r>
            <a:endParaRPr lang="en-US" altLang="zh-TW" b="1" dirty="0"/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zh-TW" altLang="en-US" sz="1500" dirty="0"/>
              <a:t>中文姓名 </a:t>
            </a:r>
            <a:r>
              <a:rPr lang="en-US" altLang="zh-TW" sz="1500" dirty="0"/>
              <a:t>/</a:t>
            </a:r>
            <a:r>
              <a:rPr lang="zh-TW" altLang="en-US" sz="1500" dirty="0"/>
              <a:t> 身分證字號 </a:t>
            </a:r>
            <a:r>
              <a:rPr lang="en-US" altLang="zh-TW" sz="1500" dirty="0"/>
              <a:t>/</a:t>
            </a:r>
            <a:r>
              <a:rPr lang="zh-TW" altLang="en-US" sz="1500" dirty="0"/>
              <a:t> 學校 </a:t>
            </a:r>
            <a:r>
              <a:rPr lang="en-US" altLang="zh-TW" sz="1500" dirty="0"/>
              <a:t>/</a:t>
            </a:r>
            <a:r>
              <a:rPr lang="zh-TW" altLang="en-US" sz="1500" dirty="0"/>
              <a:t> 科系 </a:t>
            </a:r>
            <a:r>
              <a:rPr lang="en-US" altLang="zh-TW" sz="1500" dirty="0"/>
              <a:t>/</a:t>
            </a:r>
            <a:r>
              <a:rPr lang="zh-TW" altLang="en-US" sz="1500" dirty="0"/>
              <a:t> 年級 </a:t>
            </a:r>
            <a:r>
              <a:rPr lang="en-US" altLang="zh-TW" sz="1500" dirty="0"/>
              <a:t>/</a:t>
            </a:r>
            <a:r>
              <a:rPr lang="zh-TW" altLang="en-US" sz="1500" dirty="0"/>
              <a:t> 性別 </a:t>
            </a:r>
            <a:r>
              <a:rPr lang="en-US" altLang="zh-TW" sz="1500" dirty="0"/>
              <a:t>/</a:t>
            </a:r>
            <a:r>
              <a:rPr lang="zh-TW" altLang="en-US" sz="1500" dirty="0"/>
              <a:t> 生日 </a:t>
            </a:r>
            <a:r>
              <a:rPr lang="en-US" altLang="zh-TW" sz="1500" dirty="0"/>
              <a:t>/</a:t>
            </a:r>
            <a:r>
              <a:rPr lang="zh-TW" altLang="en-US" sz="1500" dirty="0"/>
              <a:t> 通訊地址 </a:t>
            </a:r>
            <a:r>
              <a:rPr lang="en-US" altLang="zh-TW" sz="1500" dirty="0"/>
              <a:t>/</a:t>
            </a:r>
            <a:r>
              <a:rPr lang="zh-TW" altLang="en-US" sz="1500" dirty="0"/>
              <a:t>聯絡電話 </a:t>
            </a:r>
            <a:r>
              <a:rPr lang="en-US" altLang="zh-TW" sz="1500" dirty="0"/>
              <a:t>/</a:t>
            </a:r>
            <a:r>
              <a:rPr lang="zh-TW" altLang="en-US" sz="1500" dirty="0"/>
              <a:t> 個人</a:t>
            </a:r>
            <a:r>
              <a:rPr lang="zh-TW" altLang="en-US" sz="1400" dirty="0"/>
              <a:t>手機 </a:t>
            </a:r>
            <a:r>
              <a:rPr lang="en-US" altLang="zh-TW" sz="1400" dirty="0"/>
              <a:t>/</a:t>
            </a:r>
            <a:r>
              <a:rPr lang="zh-TW" altLang="en-US" sz="1400" dirty="0"/>
              <a:t> </a:t>
            </a:r>
            <a:r>
              <a:rPr lang="en-US" altLang="zh-TW" sz="1400" dirty="0"/>
              <a:t>E-mail</a:t>
            </a:r>
            <a:r>
              <a:rPr lang="zh-TW" altLang="en-US" sz="1400" dirty="0"/>
              <a:t>信箱 </a:t>
            </a:r>
            <a:r>
              <a:rPr lang="en-US" altLang="zh-TW" sz="1400" dirty="0"/>
              <a:t>/</a:t>
            </a:r>
            <a:r>
              <a:rPr lang="zh-TW" altLang="en-US" sz="1400" dirty="0"/>
              <a:t> 用餐</a:t>
            </a:r>
            <a:r>
              <a:rPr lang="zh-TW" altLang="en-US" sz="1400" dirty="0" smtClean="0"/>
              <a:t>選擇</a:t>
            </a:r>
            <a:endParaRPr lang="en-US" altLang="zh-TW" sz="1400" dirty="0"/>
          </a:p>
          <a:p>
            <a:r>
              <a:rPr lang="zh-TW" altLang="zh-TW" b="1" dirty="0"/>
              <a:t>課程前的自我準備</a:t>
            </a:r>
            <a:endParaRPr lang="en-US" altLang="zh-TW" b="1" dirty="0"/>
          </a:p>
          <a:p>
            <a:pPr marL="365760" lvl="1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altLang="zh-TW" sz="1400" dirty="0"/>
              <a:t>1.</a:t>
            </a:r>
            <a:r>
              <a:rPr lang="zh-TW" altLang="en-US" sz="1400" dirty="0"/>
              <a:t>當初你為何選擇這個科系？中間曾經有過轉系的念頭或行動嗎？你是怎麼考慮的</a:t>
            </a:r>
            <a:r>
              <a:rPr lang="en-US" altLang="zh-TW" sz="1400" dirty="0"/>
              <a:t>?</a:t>
            </a:r>
          </a:p>
          <a:p>
            <a:pPr marL="36576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zh-TW" sz="1400" dirty="0"/>
              <a:t>2.10</a:t>
            </a:r>
            <a:r>
              <a:rPr lang="zh-TW" altLang="en-US" sz="1400" dirty="0"/>
              <a:t>年或</a:t>
            </a:r>
            <a:r>
              <a:rPr lang="en-US" altLang="zh-TW" sz="1400" dirty="0"/>
              <a:t>20</a:t>
            </a:r>
            <a:r>
              <a:rPr lang="zh-TW" altLang="en-US" sz="1400" dirty="0"/>
              <a:t>年之後，你希望過著怎麼樣的生活？你期待那個時候的你，在做什麼樣的工作呢</a:t>
            </a:r>
            <a:r>
              <a:rPr lang="en-US" altLang="zh-TW" sz="1400" dirty="0"/>
              <a:t>?</a:t>
            </a:r>
          </a:p>
          <a:p>
            <a:pPr marL="36576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zh-TW" sz="1400" dirty="0"/>
              <a:t>3.</a:t>
            </a:r>
            <a:r>
              <a:rPr lang="zh-TW" altLang="en-US" sz="1400" dirty="0"/>
              <a:t>往理想生活邁進的過程中，你認為個人能力或特質上的挑戰會是什麼？</a:t>
            </a:r>
            <a:endParaRPr lang="en-US" altLang="zh-TW" sz="1400" dirty="0"/>
          </a:p>
          <a:p>
            <a:pPr marL="36576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zh-TW" sz="1400" dirty="0"/>
              <a:t>4.</a:t>
            </a:r>
            <a:r>
              <a:rPr lang="zh-TW" altLang="en-US" sz="1400" dirty="0"/>
              <a:t>如果要去追尋自己的夢想，你已經具備的資源與能力是什麼呢？</a:t>
            </a:r>
            <a:endParaRPr lang="en-US" altLang="zh-TW" sz="1400" dirty="0"/>
          </a:p>
          <a:p>
            <a:pPr marL="36576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zh-TW" sz="1400" dirty="0"/>
              <a:t>5.</a:t>
            </a:r>
            <a:r>
              <a:rPr lang="zh-TW" altLang="en-US" sz="1400" dirty="0"/>
              <a:t>這次活動，你的期待是什麼？</a:t>
            </a:r>
            <a:endParaRPr lang="en-US" altLang="zh-TW" sz="1400" dirty="0"/>
          </a:p>
          <a:p>
            <a:r>
              <a:rPr lang="zh-TW" altLang="zh-TW" b="1" dirty="0"/>
              <a:t>提醒與注意</a:t>
            </a:r>
            <a:endParaRPr lang="en-US" altLang="zh-TW" b="1" dirty="0"/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zh-TW" altLang="zh-TW" sz="1400" dirty="0"/>
              <a:t>注意事項</a:t>
            </a:r>
            <a:endParaRPr lang="en-US" altLang="zh-TW" sz="1400" dirty="0"/>
          </a:p>
        </p:txBody>
      </p:sp>
    </p:spTree>
    <p:extLst>
      <p:ext uri="{BB962C8B-B14F-4D97-AF65-F5344CB8AC3E}">
        <p14:creationId xmlns:p14="http://schemas.microsoft.com/office/powerpoint/2010/main" val="3034450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7994848" cy="720080"/>
          </a:xfrm>
        </p:spPr>
        <p:txBody>
          <a:bodyPr/>
          <a:lstStyle/>
          <a:p>
            <a:r>
              <a:rPr lang="zh-TW" altLang="en-US" dirty="0"/>
              <a:t>注意事項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896" cy="5040559"/>
          </a:xfrm>
        </p:spPr>
        <p:txBody>
          <a:bodyPr>
            <a:noAutofit/>
          </a:bodyPr>
          <a:lstStyle/>
          <a:p>
            <a:pPr marL="502920" indent="-457200">
              <a:spcBef>
                <a:spcPts val="1200"/>
              </a:spcBef>
              <a:buSzPct val="100000"/>
              <a:buFont typeface="+mj-lt"/>
              <a:buAutoNum type="arabicPeriod"/>
            </a:pPr>
            <a:r>
              <a:rPr lang="zh-TW" altLang="en-US" sz="1800" dirty="0"/>
              <a:t>學員參與本計畫各項課程活動需確實遵守規定，維護學校榮譽、並注意自身之安全。</a:t>
            </a:r>
          </a:p>
          <a:p>
            <a:pPr marL="502920" indent="-457200">
              <a:spcBef>
                <a:spcPts val="1200"/>
              </a:spcBef>
              <a:buSzPct val="100000"/>
              <a:buFont typeface="+mj-lt"/>
              <a:buAutoNum type="arabicPeriod"/>
            </a:pPr>
            <a:r>
              <a:rPr lang="zh-TW" altLang="en-US" sz="1800" dirty="0"/>
              <a:t>本計畫包含實體課程與課間、課後相關運作</a:t>
            </a:r>
            <a:r>
              <a:rPr lang="zh-TW" altLang="en-US" sz="1800"/>
              <a:t>，請通過研習</a:t>
            </a:r>
            <a:r>
              <a:rPr lang="zh-TW" altLang="en-US" sz="1800" smtClean="0"/>
              <a:t>錄取的</a:t>
            </a:r>
            <a:r>
              <a:rPr lang="zh-TW" altLang="en-US" sz="1800" dirty="0"/>
              <a:t>學員依課程活動規劃，提前安排時間參與相關的課程與學習活動。</a:t>
            </a:r>
          </a:p>
          <a:p>
            <a:pPr marL="502920" indent="-457200">
              <a:spcBef>
                <a:spcPts val="1200"/>
              </a:spcBef>
              <a:buSzPct val="100000"/>
              <a:buFont typeface="+mj-lt"/>
              <a:buAutoNum type="arabicPeriod"/>
            </a:pPr>
            <a:r>
              <a:rPr lang="zh-TW" altLang="en-US" sz="1800" dirty="0" smtClean="0"/>
              <a:t>通過</a:t>
            </a:r>
            <a:r>
              <a:rPr lang="zh-TW" altLang="zh-TW" sz="1800" dirty="0"/>
              <a:t>研習</a:t>
            </a:r>
            <a:r>
              <a:rPr lang="zh-TW" altLang="en-US" sz="1800" dirty="0" smtClean="0"/>
              <a:t>錄取</a:t>
            </a:r>
            <a:r>
              <a:rPr lang="zh-TW" altLang="en-US" sz="1800" dirty="0"/>
              <a:t>的學員，執行單位將於各項課程活動前以</a:t>
            </a:r>
            <a:r>
              <a:rPr lang="en-US" altLang="zh-TW" sz="1800" dirty="0"/>
              <a:t>email</a:t>
            </a:r>
            <a:r>
              <a:rPr lang="zh-TW" altLang="en-US" sz="1800" dirty="0"/>
              <a:t>方式寄發課程相關資訊。</a:t>
            </a:r>
          </a:p>
          <a:p>
            <a:pPr marL="502920" indent="-457200">
              <a:spcBef>
                <a:spcPts val="1200"/>
              </a:spcBef>
              <a:buSzPct val="100000"/>
              <a:buFont typeface="+mj-lt"/>
              <a:buAutoNum type="arabicPeriod"/>
            </a:pPr>
            <a:r>
              <a:rPr lang="zh-TW" altLang="en-US" sz="1800" dirty="0" smtClean="0"/>
              <a:t>通過</a:t>
            </a:r>
            <a:r>
              <a:rPr lang="zh-TW" altLang="zh-TW" sz="1800" dirty="0"/>
              <a:t>研習</a:t>
            </a:r>
            <a:r>
              <a:rPr lang="zh-TW" altLang="en-US" sz="1800" dirty="0" smtClean="0"/>
              <a:t>錄取</a:t>
            </a:r>
            <a:r>
              <a:rPr lang="zh-TW" altLang="en-US" sz="1800" dirty="0"/>
              <a:t>的學員，報到當天</a:t>
            </a:r>
            <a:r>
              <a:rPr lang="zh-TW" altLang="en-US" sz="1800" dirty="0" smtClean="0"/>
              <a:t>請繳交學校老師親簽的</a:t>
            </a:r>
            <a:r>
              <a:rPr lang="en-US" altLang="zh-TW" sz="1800" dirty="0" smtClean="0"/>
              <a:t>【</a:t>
            </a:r>
            <a:r>
              <a:rPr lang="zh-TW" altLang="en-US" sz="1800" dirty="0" smtClean="0"/>
              <a:t>推薦信</a:t>
            </a:r>
            <a:r>
              <a:rPr lang="en-US" altLang="zh-TW" sz="1800" dirty="0" smtClean="0"/>
              <a:t>】</a:t>
            </a:r>
            <a:r>
              <a:rPr lang="zh-TW" altLang="en-US" sz="1800" dirty="0" smtClean="0"/>
              <a:t>，同時親</a:t>
            </a:r>
            <a:r>
              <a:rPr lang="zh-TW" altLang="en-US" sz="1800" dirty="0"/>
              <a:t>簽</a:t>
            </a:r>
            <a:r>
              <a:rPr lang="en-US" altLang="zh-TW" sz="1800" dirty="0"/>
              <a:t>【</a:t>
            </a:r>
            <a:r>
              <a:rPr lang="zh-TW" altLang="en-US" sz="1800" dirty="0"/>
              <a:t>資料收集與保密同意書</a:t>
            </a:r>
            <a:r>
              <a:rPr lang="en-US" altLang="zh-TW" sz="1800" dirty="0"/>
              <a:t>】</a:t>
            </a:r>
            <a:r>
              <a:rPr lang="zh-TW" altLang="en-US" sz="1800" dirty="0"/>
              <a:t>。</a:t>
            </a:r>
          </a:p>
          <a:p>
            <a:pPr marL="502920" indent="-457200">
              <a:spcBef>
                <a:spcPts val="1200"/>
              </a:spcBef>
              <a:buSzPct val="100000"/>
              <a:buFont typeface="+mj-lt"/>
              <a:buAutoNum type="arabicPeriod"/>
            </a:pPr>
            <a:r>
              <a:rPr lang="zh-TW" altLang="en-US" sz="1800" dirty="0"/>
              <a:t>參與本計畫之學員需自理往返交通與住宿。</a:t>
            </a:r>
          </a:p>
          <a:p>
            <a:pPr marL="502920" indent="-457200">
              <a:spcBef>
                <a:spcPts val="1200"/>
              </a:spcBef>
              <a:buSzPct val="100000"/>
              <a:buFont typeface="+mj-lt"/>
              <a:buAutoNum type="arabicPeriod"/>
            </a:pPr>
            <a:r>
              <a:rPr lang="zh-TW" altLang="en-US" sz="1800" dirty="0" smtClean="0"/>
              <a:t>本</a:t>
            </a:r>
            <a:r>
              <a:rPr lang="zh-TW" altLang="en-US" sz="1800" dirty="0"/>
              <a:t>計畫相關課程活動相互串聯銜接度高，中斷或請假會嚴重影響學員的銜接與共學歷程，倘因臨時性健康因素或非人力可控之重大事件，得向學校系所承辦老師提出請假，基金會將了解學員學習實際狀況另行個案處理。</a:t>
            </a:r>
          </a:p>
          <a:p>
            <a:pPr marL="502920" indent="-457200">
              <a:spcBef>
                <a:spcPts val="1200"/>
              </a:spcBef>
              <a:buSzPct val="100000"/>
              <a:buFont typeface="+mj-lt"/>
              <a:buAutoNum type="arabicPeriod"/>
            </a:pPr>
            <a:r>
              <a:rPr lang="zh-TW" altLang="en-US" sz="1800" dirty="0"/>
              <a:t>若遇颱風或人力不可抗拒之天然災害，為考量學員安全，主辦單位有權宣佈取消、延期等相關事宜。</a:t>
            </a:r>
          </a:p>
          <a:p>
            <a:pPr marL="502920" indent="-457200">
              <a:spcBef>
                <a:spcPts val="1200"/>
              </a:spcBef>
              <a:buSzPct val="100000"/>
              <a:buFont typeface="+mj-lt"/>
              <a:buAutoNum type="arabicPeriod"/>
            </a:pPr>
            <a:r>
              <a:rPr lang="zh-TW" altLang="en-US" sz="1800" dirty="0"/>
              <a:t>本簡章如有未盡事宜，得隨時修訂公佈之。</a:t>
            </a:r>
          </a:p>
        </p:txBody>
      </p:sp>
    </p:spTree>
    <p:extLst>
      <p:ext uri="{BB962C8B-B14F-4D97-AF65-F5344CB8AC3E}">
        <p14:creationId xmlns:p14="http://schemas.microsoft.com/office/powerpoint/2010/main" val="3789253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1"/>
          <p:cNvSpPr txBox="1">
            <a:spLocks/>
          </p:cNvSpPr>
          <p:nvPr/>
        </p:nvSpPr>
        <p:spPr>
          <a:xfrm>
            <a:off x="2411760" y="926748"/>
            <a:ext cx="4248472" cy="8280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lang="zh-TW" sz="3400" kern="1200">
                <a:solidFill>
                  <a:schemeClr val="tx2">
                    <a:lumMod val="75000"/>
                  </a:schemeClr>
                </a:solidFill>
                <a:latin typeface="華康粗黑體" pitchFamily="49" charset="-120"/>
                <a:ea typeface="華康粗黑體" pitchFamily="49" charset="-120"/>
                <a:cs typeface="+mj-cs"/>
              </a:defRPr>
            </a:lvl1pPr>
          </a:lstStyle>
          <a:p>
            <a:pPr algn="ctr"/>
            <a:r>
              <a:rPr lang="zh-TW" altLang="en-US" sz="4400" b="1" dirty="0"/>
              <a:t>計畫簡章索取</a:t>
            </a:r>
          </a:p>
        </p:txBody>
      </p:sp>
      <p:pic>
        <p:nvPicPr>
          <p:cNvPr id="1027" name="Picture 3" descr="F:\Dropbox\00-TDS\● TDS-客戶專區\#█聚陽實業\聚陽基金會\專案執行\前置準備\活動海報\聚陽基金會-青年學子展翼計畫-簡章Q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988840"/>
            <a:ext cx="3708413" cy="3708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5606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世才主題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中庸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lumMod val="0"/>
                <a:lumOff val="100000"/>
              </a:schemeClr>
            </a:gs>
            <a:gs pos="72000">
              <a:schemeClr val="phClr"/>
            </a:gs>
            <a:gs pos="100000">
              <a:schemeClr val="phClr">
                <a:lumMod val="90000"/>
              </a:schemeClr>
            </a:gs>
          </a:gsLst>
          <a:lin ang="5400000" scaled="1"/>
        </a:gradFill>
        <a:gradFill flip="none" rotWithShape="1">
          <a:gsLst>
            <a:gs pos="32000">
              <a:schemeClr val="phClr"/>
            </a:gs>
            <a:gs pos="100000">
              <a:schemeClr val="phClr">
                <a:lumMod val="75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solidFill>
          <a:srgbClr val="5F9DAC"/>
        </a:solidFill>
      </a:spPr>
      <a:bodyPr spcFirstLastPara="0" vert="horz" wrap="square" lIns="0" tIns="34402" rIns="51602" bIns="34402" numCol="1" spcCol="1270" anchor="ctr" anchorCtr="0">
        <a:noAutofit/>
      </a:bodyPr>
      <a:lstStyle>
        <a:defPPr algn="ctr" defTabSz="355600">
          <a:lnSpc>
            <a:spcPct val="90000"/>
          </a:lnSpc>
          <a:spcBef>
            <a:spcPct val="0"/>
          </a:spcBef>
          <a:spcAft>
            <a:spcPct val="35000"/>
          </a:spcAft>
          <a:defRPr sz="800" kern="1200"/>
        </a:defPPr>
      </a:lstStyle>
      <a:style>
        <a:lnRef idx="0">
          <a:schemeClr val="lt1">
            <a:hueOff val="0"/>
            <a:satOff val="0"/>
            <a:lumOff val="0"/>
            <a:alphaOff val="0"/>
          </a:schemeClr>
        </a:lnRef>
        <a:fillRef idx="1">
          <a:schemeClr val="accent3">
            <a:hueOff val="7500176"/>
            <a:satOff val="-11253"/>
            <a:lumOff val="-1830"/>
            <a:alphaOff val="0"/>
          </a:schemeClr>
        </a:fillRef>
        <a:effectRef idx="0">
          <a:schemeClr val="accent3">
            <a:hueOff val="7500176"/>
            <a:satOff val="-11253"/>
            <a:lumOff val="-1830"/>
            <a:alphaOff val="0"/>
          </a:schemeClr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="" xmlns:thm15="http://schemas.microsoft.com/office/thememl/2012/main" name="世才主題1" id="{C272D9F5-E600-467D-A4C0-E62B97F96C82}" vid="{1AAC6A72-CCA9-4A44-909F-A99106DE533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1466</TotalTime>
  <Words>1187</Words>
  <Application>Microsoft Office PowerPoint</Application>
  <PresentationFormat>如螢幕大小 (4:3)</PresentationFormat>
  <Paragraphs>130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世才主題1</vt:lpstr>
      <vt:lpstr>PowerPoint 簡報</vt:lpstr>
      <vt:lpstr>計畫目的</vt:lpstr>
      <vt:lpstr>計畫相關單位</vt:lpstr>
      <vt:lpstr>計畫內容</vt:lpstr>
      <vt:lpstr>報名作業</vt:lpstr>
      <vt:lpstr>報名流程</vt:lpstr>
      <vt:lpstr>報名表</vt:lpstr>
      <vt:lpstr>注意事項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admin</dc:creator>
  <cp:lastModifiedBy>admin</cp:lastModifiedBy>
  <cp:revision>72</cp:revision>
  <cp:lastPrinted>2018-09-27T15:24:44Z</cp:lastPrinted>
  <dcterms:created xsi:type="dcterms:W3CDTF">2018-09-22T15:11:31Z</dcterms:created>
  <dcterms:modified xsi:type="dcterms:W3CDTF">2018-09-28T09:32:21Z</dcterms:modified>
</cp:coreProperties>
</file>